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9" r:id="rId3"/>
    <p:sldId id="257" r:id="rId4"/>
    <p:sldId id="258" r:id="rId5"/>
    <p:sldId id="261" r:id="rId6"/>
    <p:sldId id="273" r:id="rId7"/>
    <p:sldId id="274" r:id="rId8"/>
    <p:sldId id="268" r:id="rId9"/>
    <p:sldId id="275" r:id="rId10"/>
    <p:sldId id="270" r:id="rId11"/>
    <p:sldId id="276" r:id="rId12"/>
    <p:sldId id="278"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7" autoAdjust="0"/>
    <p:restoredTop sz="94660"/>
  </p:normalViewPr>
  <p:slideViewPr>
    <p:cSldViewPr snapToGrid="0">
      <p:cViewPr varScale="1">
        <p:scale>
          <a:sx n="72" d="100"/>
          <a:sy n="72" d="100"/>
        </p:scale>
        <p:origin x="45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69A9-6886-48B8-9453-A93C9AC9D7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C63A2B-361E-4172-AF76-760685E8B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A482A6-5BAF-41A8-9DBD-3F3C8FC2FDF3}"/>
              </a:ext>
            </a:extLst>
          </p:cNvPr>
          <p:cNvSpPr>
            <a:spLocks noGrp="1"/>
          </p:cNvSpPr>
          <p:nvPr>
            <p:ph type="dt" sz="half" idx="10"/>
          </p:nvPr>
        </p:nvSpPr>
        <p:spPr/>
        <p:txBody>
          <a:bodyPr/>
          <a:lstStyle/>
          <a:p>
            <a:fld id="{813C7C16-FB38-49F1-B949-6D6B8190A825}" type="datetimeFigureOut">
              <a:rPr lang="en-IN" smtClean="0"/>
              <a:t>21-11-2020</a:t>
            </a:fld>
            <a:endParaRPr lang="en-IN" dirty="0"/>
          </a:p>
        </p:txBody>
      </p:sp>
      <p:sp>
        <p:nvSpPr>
          <p:cNvPr id="5" name="Footer Placeholder 4">
            <a:extLst>
              <a:ext uri="{FF2B5EF4-FFF2-40B4-BE49-F238E27FC236}">
                <a16:creationId xmlns:a16="http://schemas.microsoft.com/office/drawing/2014/main" id="{94FC1E5F-039D-4924-968D-FF871F5AB30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7F2F9DA-1323-4B21-8848-3DDC0921FA2C}"/>
              </a:ext>
            </a:extLst>
          </p:cNvPr>
          <p:cNvSpPr>
            <a:spLocks noGrp="1"/>
          </p:cNvSpPr>
          <p:nvPr>
            <p:ph type="sldNum" sz="quarter" idx="12"/>
          </p:nvPr>
        </p:nvSpPr>
        <p:spPr/>
        <p:txBody>
          <a:bodyPr/>
          <a:lstStyle/>
          <a:p>
            <a:fld id="{683F2AE2-DFEC-417B-A5E5-D24CEBF5755D}" type="slidenum">
              <a:rPr lang="en-IN" smtClean="0"/>
              <a:t>‹#›</a:t>
            </a:fld>
            <a:endParaRPr lang="en-IN" dirty="0"/>
          </a:p>
        </p:txBody>
      </p:sp>
    </p:spTree>
    <p:extLst>
      <p:ext uri="{BB962C8B-B14F-4D97-AF65-F5344CB8AC3E}">
        <p14:creationId xmlns:p14="http://schemas.microsoft.com/office/powerpoint/2010/main" val="178662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47DDF-5051-4D8B-A7AA-C3FFCD693C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0BC2C4-1545-47CF-9915-776B03EEF3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7D7F44-8EAB-4183-8800-8C59076B79D4}"/>
              </a:ext>
            </a:extLst>
          </p:cNvPr>
          <p:cNvSpPr>
            <a:spLocks noGrp="1"/>
          </p:cNvSpPr>
          <p:nvPr>
            <p:ph type="dt" sz="half" idx="10"/>
          </p:nvPr>
        </p:nvSpPr>
        <p:spPr/>
        <p:txBody>
          <a:bodyPr/>
          <a:lstStyle/>
          <a:p>
            <a:fld id="{813C7C16-FB38-49F1-B949-6D6B8190A825}" type="datetimeFigureOut">
              <a:rPr lang="en-IN" smtClean="0"/>
              <a:t>21-11-2020</a:t>
            </a:fld>
            <a:endParaRPr lang="en-IN" dirty="0"/>
          </a:p>
        </p:txBody>
      </p:sp>
      <p:sp>
        <p:nvSpPr>
          <p:cNvPr id="5" name="Footer Placeholder 4">
            <a:extLst>
              <a:ext uri="{FF2B5EF4-FFF2-40B4-BE49-F238E27FC236}">
                <a16:creationId xmlns:a16="http://schemas.microsoft.com/office/drawing/2014/main" id="{DBBF40AE-AC79-4E2A-B4A4-603608A7C99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D758057-B166-444D-8B9A-80BEB80D6FDE}"/>
              </a:ext>
            </a:extLst>
          </p:cNvPr>
          <p:cNvSpPr>
            <a:spLocks noGrp="1"/>
          </p:cNvSpPr>
          <p:nvPr>
            <p:ph type="sldNum" sz="quarter" idx="12"/>
          </p:nvPr>
        </p:nvSpPr>
        <p:spPr/>
        <p:txBody>
          <a:bodyPr/>
          <a:lstStyle/>
          <a:p>
            <a:fld id="{683F2AE2-DFEC-417B-A5E5-D24CEBF5755D}" type="slidenum">
              <a:rPr lang="en-IN" smtClean="0"/>
              <a:t>‹#›</a:t>
            </a:fld>
            <a:endParaRPr lang="en-IN" dirty="0"/>
          </a:p>
        </p:txBody>
      </p:sp>
    </p:spTree>
    <p:extLst>
      <p:ext uri="{BB962C8B-B14F-4D97-AF65-F5344CB8AC3E}">
        <p14:creationId xmlns:p14="http://schemas.microsoft.com/office/powerpoint/2010/main" val="1966167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DCF9F-DDBD-4E74-A702-676FC27234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930F98-03AD-40E8-BEA8-8359ED7D0E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58F214-A1AC-4491-8FDA-418F1DCB3FC7}"/>
              </a:ext>
            </a:extLst>
          </p:cNvPr>
          <p:cNvSpPr>
            <a:spLocks noGrp="1"/>
          </p:cNvSpPr>
          <p:nvPr>
            <p:ph type="dt" sz="half" idx="10"/>
          </p:nvPr>
        </p:nvSpPr>
        <p:spPr/>
        <p:txBody>
          <a:bodyPr/>
          <a:lstStyle/>
          <a:p>
            <a:fld id="{813C7C16-FB38-49F1-B949-6D6B8190A825}" type="datetimeFigureOut">
              <a:rPr lang="en-IN" smtClean="0"/>
              <a:t>21-11-2020</a:t>
            </a:fld>
            <a:endParaRPr lang="en-IN" dirty="0"/>
          </a:p>
        </p:txBody>
      </p:sp>
      <p:sp>
        <p:nvSpPr>
          <p:cNvPr id="5" name="Footer Placeholder 4">
            <a:extLst>
              <a:ext uri="{FF2B5EF4-FFF2-40B4-BE49-F238E27FC236}">
                <a16:creationId xmlns:a16="http://schemas.microsoft.com/office/drawing/2014/main" id="{A1E338CC-CC43-494A-A2BA-0AB6CF76D03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4ABFCDE-55F2-467B-8516-D0A3AFC3E235}"/>
              </a:ext>
            </a:extLst>
          </p:cNvPr>
          <p:cNvSpPr>
            <a:spLocks noGrp="1"/>
          </p:cNvSpPr>
          <p:nvPr>
            <p:ph type="sldNum" sz="quarter" idx="12"/>
          </p:nvPr>
        </p:nvSpPr>
        <p:spPr/>
        <p:txBody>
          <a:bodyPr/>
          <a:lstStyle/>
          <a:p>
            <a:fld id="{683F2AE2-DFEC-417B-A5E5-D24CEBF5755D}" type="slidenum">
              <a:rPr lang="en-IN" smtClean="0"/>
              <a:t>‹#›</a:t>
            </a:fld>
            <a:endParaRPr lang="en-IN" dirty="0"/>
          </a:p>
        </p:txBody>
      </p:sp>
    </p:spTree>
    <p:extLst>
      <p:ext uri="{BB962C8B-B14F-4D97-AF65-F5344CB8AC3E}">
        <p14:creationId xmlns:p14="http://schemas.microsoft.com/office/powerpoint/2010/main" val="540479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A581-82B9-4831-A5AD-D779280D556C}"/>
              </a:ext>
            </a:extLst>
          </p:cNvPr>
          <p:cNvSpPr>
            <a:spLocks noGrp="1"/>
          </p:cNvSpPr>
          <p:nvPr>
            <p:ph type="title"/>
          </p:nvPr>
        </p:nvSpPr>
        <p:spPr>
          <a:xfrm>
            <a:off x="914400" y="609600"/>
            <a:ext cx="103632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817086-4BF5-4888-AFBD-C47AE192098B}"/>
              </a:ext>
            </a:extLst>
          </p:cNvPr>
          <p:cNvSpPr>
            <a:spLocks noGrp="1"/>
          </p:cNvSpPr>
          <p:nvPr>
            <p:ph type="body" sz="half" idx="1"/>
          </p:nvPr>
        </p:nvSpPr>
        <p:spPr>
          <a:xfrm>
            <a:off x="914400" y="19812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596961-1461-40D4-8058-98EE5E1987BD}"/>
              </a:ext>
            </a:extLst>
          </p:cNvPr>
          <p:cNvSpPr>
            <a:spLocks noGrp="1"/>
          </p:cNvSpPr>
          <p:nvPr>
            <p:ph sz="half" idx="2"/>
          </p:nvPr>
        </p:nvSpPr>
        <p:spPr>
          <a:xfrm>
            <a:off x="914400" y="41148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33EB8BA-85A8-4F62-8B84-C6EAD3FD6D82}"/>
              </a:ext>
            </a:extLst>
          </p:cNvPr>
          <p:cNvSpPr>
            <a:spLocks noGrp="1"/>
          </p:cNvSpPr>
          <p:nvPr>
            <p:ph type="dt" sz="half" idx="10"/>
          </p:nvPr>
        </p:nvSpPr>
        <p:spPr>
          <a:xfrm>
            <a:off x="914400" y="6248400"/>
            <a:ext cx="2540000" cy="457200"/>
          </a:xfrm>
        </p:spPr>
        <p:txBody>
          <a:bodyPr/>
          <a:lstStyle>
            <a:lvl1pPr>
              <a:defRPr/>
            </a:lvl1pPr>
          </a:lstStyle>
          <a:p>
            <a:endParaRPr lang="en-US" altLang="en-US" dirty="0"/>
          </a:p>
        </p:txBody>
      </p:sp>
      <p:sp>
        <p:nvSpPr>
          <p:cNvPr id="6" name="Footer Placeholder 5">
            <a:extLst>
              <a:ext uri="{FF2B5EF4-FFF2-40B4-BE49-F238E27FC236}">
                <a16:creationId xmlns:a16="http://schemas.microsoft.com/office/drawing/2014/main" id="{49F862C1-342B-4690-846B-DE592BB76CC6}"/>
              </a:ext>
            </a:extLst>
          </p:cNvPr>
          <p:cNvSpPr>
            <a:spLocks noGrp="1"/>
          </p:cNvSpPr>
          <p:nvPr>
            <p:ph type="ftr" sz="quarter" idx="11"/>
          </p:nvPr>
        </p:nvSpPr>
        <p:spPr>
          <a:xfrm>
            <a:off x="4165600" y="6248400"/>
            <a:ext cx="3860800" cy="457200"/>
          </a:xfrm>
        </p:spPr>
        <p:txBody>
          <a:bodyPr/>
          <a:lstStyle>
            <a:lvl1pPr>
              <a:defRPr/>
            </a:lvl1pPr>
          </a:lstStyle>
          <a:p>
            <a:endParaRPr lang="en-US" altLang="en-US" dirty="0"/>
          </a:p>
        </p:txBody>
      </p:sp>
      <p:sp>
        <p:nvSpPr>
          <p:cNvPr id="7" name="Slide Number Placeholder 6">
            <a:extLst>
              <a:ext uri="{FF2B5EF4-FFF2-40B4-BE49-F238E27FC236}">
                <a16:creationId xmlns:a16="http://schemas.microsoft.com/office/drawing/2014/main" id="{0DAAB0AD-6D3F-4A06-B925-C3869EB4A958}"/>
              </a:ext>
            </a:extLst>
          </p:cNvPr>
          <p:cNvSpPr>
            <a:spLocks noGrp="1"/>
          </p:cNvSpPr>
          <p:nvPr>
            <p:ph type="sldNum" sz="quarter" idx="12"/>
          </p:nvPr>
        </p:nvSpPr>
        <p:spPr>
          <a:xfrm>
            <a:off x="8737600" y="6248400"/>
            <a:ext cx="2540000" cy="457200"/>
          </a:xfrm>
        </p:spPr>
        <p:txBody>
          <a:bodyPr/>
          <a:lstStyle>
            <a:lvl1pPr>
              <a:defRPr/>
            </a:lvl1pPr>
          </a:lstStyle>
          <a:p>
            <a:fld id="{DD8ECD9C-274A-4043-9A8A-2EB3C75CD8AD}" type="slidenum">
              <a:rPr lang="en-US" altLang="en-US"/>
              <a:pPr/>
              <a:t>‹#›</a:t>
            </a:fld>
            <a:endParaRPr lang="en-US" altLang="en-US" dirty="0"/>
          </a:p>
        </p:txBody>
      </p:sp>
    </p:spTree>
    <p:extLst>
      <p:ext uri="{BB962C8B-B14F-4D97-AF65-F5344CB8AC3E}">
        <p14:creationId xmlns:p14="http://schemas.microsoft.com/office/powerpoint/2010/main" val="2102524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0DCD-1E88-4569-A58F-284986BACA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78F13E-D03D-43E2-9A4A-B445F5EB00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D9E0D0-7101-459E-B4CD-895096803E68}"/>
              </a:ext>
            </a:extLst>
          </p:cNvPr>
          <p:cNvSpPr>
            <a:spLocks noGrp="1"/>
          </p:cNvSpPr>
          <p:nvPr>
            <p:ph type="dt" sz="half" idx="10"/>
          </p:nvPr>
        </p:nvSpPr>
        <p:spPr/>
        <p:txBody>
          <a:bodyPr/>
          <a:lstStyle/>
          <a:p>
            <a:fld id="{813C7C16-FB38-49F1-B949-6D6B8190A825}" type="datetimeFigureOut">
              <a:rPr lang="en-IN" smtClean="0"/>
              <a:t>21-11-2020</a:t>
            </a:fld>
            <a:endParaRPr lang="en-IN" dirty="0"/>
          </a:p>
        </p:txBody>
      </p:sp>
      <p:sp>
        <p:nvSpPr>
          <p:cNvPr id="5" name="Footer Placeholder 4">
            <a:extLst>
              <a:ext uri="{FF2B5EF4-FFF2-40B4-BE49-F238E27FC236}">
                <a16:creationId xmlns:a16="http://schemas.microsoft.com/office/drawing/2014/main" id="{777EF8A2-4595-4D5A-B4D6-8BAE0CB2B69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629DA31-E535-4FC5-B8E9-22C7D9A65845}"/>
              </a:ext>
            </a:extLst>
          </p:cNvPr>
          <p:cNvSpPr>
            <a:spLocks noGrp="1"/>
          </p:cNvSpPr>
          <p:nvPr>
            <p:ph type="sldNum" sz="quarter" idx="12"/>
          </p:nvPr>
        </p:nvSpPr>
        <p:spPr/>
        <p:txBody>
          <a:bodyPr/>
          <a:lstStyle/>
          <a:p>
            <a:fld id="{683F2AE2-DFEC-417B-A5E5-D24CEBF5755D}" type="slidenum">
              <a:rPr lang="en-IN" smtClean="0"/>
              <a:t>‹#›</a:t>
            </a:fld>
            <a:endParaRPr lang="en-IN" dirty="0"/>
          </a:p>
        </p:txBody>
      </p:sp>
    </p:spTree>
    <p:extLst>
      <p:ext uri="{BB962C8B-B14F-4D97-AF65-F5344CB8AC3E}">
        <p14:creationId xmlns:p14="http://schemas.microsoft.com/office/powerpoint/2010/main" val="582877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31AF-1D87-4A8D-BB0D-3F37E91DC2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3D0E7B5-5CEF-4FF2-82A0-2F7BD3A516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29BEE0-A945-43A2-876B-B52FE74DB5A9}"/>
              </a:ext>
            </a:extLst>
          </p:cNvPr>
          <p:cNvSpPr>
            <a:spLocks noGrp="1"/>
          </p:cNvSpPr>
          <p:nvPr>
            <p:ph type="dt" sz="half" idx="10"/>
          </p:nvPr>
        </p:nvSpPr>
        <p:spPr/>
        <p:txBody>
          <a:bodyPr/>
          <a:lstStyle/>
          <a:p>
            <a:fld id="{813C7C16-FB38-49F1-B949-6D6B8190A825}" type="datetimeFigureOut">
              <a:rPr lang="en-IN" smtClean="0"/>
              <a:t>21-11-2020</a:t>
            </a:fld>
            <a:endParaRPr lang="en-IN" dirty="0"/>
          </a:p>
        </p:txBody>
      </p:sp>
      <p:sp>
        <p:nvSpPr>
          <p:cNvPr id="5" name="Footer Placeholder 4">
            <a:extLst>
              <a:ext uri="{FF2B5EF4-FFF2-40B4-BE49-F238E27FC236}">
                <a16:creationId xmlns:a16="http://schemas.microsoft.com/office/drawing/2014/main" id="{F4CA6D76-2AA3-4CAD-8A31-3F30EC8D8A6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EDDC412-A1FD-4E39-A0CC-825AA3A822EE}"/>
              </a:ext>
            </a:extLst>
          </p:cNvPr>
          <p:cNvSpPr>
            <a:spLocks noGrp="1"/>
          </p:cNvSpPr>
          <p:nvPr>
            <p:ph type="sldNum" sz="quarter" idx="12"/>
          </p:nvPr>
        </p:nvSpPr>
        <p:spPr/>
        <p:txBody>
          <a:bodyPr/>
          <a:lstStyle/>
          <a:p>
            <a:fld id="{683F2AE2-DFEC-417B-A5E5-D24CEBF5755D}" type="slidenum">
              <a:rPr lang="en-IN" smtClean="0"/>
              <a:t>‹#›</a:t>
            </a:fld>
            <a:endParaRPr lang="en-IN" dirty="0"/>
          </a:p>
        </p:txBody>
      </p:sp>
    </p:spTree>
    <p:extLst>
      <p:ext uri="{BB962C8B-B14F-4D97-AF65-F5344CB8AC3E}">
        <p14:creationId xmlns:p14="http://schemas.microsoft.com/office/powerpoint/2010/main" val="2990179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57C39-AE79-43D2-A91C-ED04819561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F4D1E1-BCC9-4588-AA2D-9B347DCAE9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9A9A56-13C5-4E7A-BB6B-CDF0D8B6CC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5084869-D654-45B6-B429-D456D0D196D8}"/>
              </a:ext>
            </a:extLst>
          </p:cNvPr>
          <p:cNvSpPr>
            <a:spLocks noGrp="1"/>
          </p:cNvSpPr>
          <p:nvPr>
            <p:ph type="dt" sz="half" idx="10"/>
          </p:nvPr>
        </p:nvSpPr>
        <p:spPr/>
        <p:txBody>
          <a:bodyPr/>
          <a:lstStyle/>
          <a:p>
            <a:fld id="{813C7C16-FB38-49F1-B949-6D6B8190A825}" type="datetimeFigureOut">
              <a:rPr lang="en-IN" smtClean="0"/>
              <a:t>21-11-2020</a:t>
            </a:fld>
            <a:endParaRPr lang="en-IN" dirty="0"/>
          </a:p>
        </p:txBody>
      </p:sp>
      <p:sp>
        <p:nvSpPr>
          <p:cNvPr id="6" name="Footer Placeholder 5">
            <a:extLst>
              <a:ext uri="{FF2B5EF4-FFF2-40B4-BE49-F238E27FC236}">
                <a16:creationId xmlns:a16="http://schemas.microsoft.com/office/drawing/2014/main" id="{9A060C08-5872-45FE-B920-26E2851EE12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8476114-5D80-48BF-94AD-B09E4CB48A1A}"/>
              </a:ext>
            </a:extLst>
          </p:cNvPr>
          <p:cNvSpPr>
            <a:spLocks noGrp="1"/>
          </p:cNvSpPr>
          <p:nvPr>
            <p:ph type="sldNum" sz="quarter" idx="12"/>
          </p:nvPr>
        </p:nvSpPr>
        <p:spPr/>
        <p:txBody>
          <a:bodyPr/>
          <a:lstStyle/>
          <a:p>
            <a:fld id="{683F2AE2-DFEC-417B-A5E5-D24CEBF5755D}" type="slidenum">
              <a:rPr lang="en-IN" smtClean="0"/>
              <a:t>‹#›</a:t>
            </a:fld>
            <a:endParaRPr lang="en-IN" dirty="0"/>
          </a:p>
        </p:txBody>
      </p:sp>
    </p:spTree>
    <p:extLst>
      <p:ext uri="{BB962C8B-B14F-4D97-AF65-F5344CB8AC3E}">
        <p14:creationId xmlns:p14="http://schemas.microsoft.com/office/powerpoint/2010/main" val="98188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0E2E-BD70-45FC-B59D-272AD0B2F7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318F22-F17A-4BB5-95E2-E13AA1AED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D17063-62BC-410F-A672-F6423B1838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EE2AD3-54F7-488B-B4AA-DAAD36773F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CBFC4B-8B70-46E7-B6BD-0BD69C40AF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1C7DF1-D0FC-4D39-AD33-09E57D3AEA9A}"/>
              </a:ext>
            </a:extLst>
          </p:cNvPr>
          <p:cNvSpPr>
            <a:spLocks noGrp="1"/>
          </p:cNvSpPr>
          <p:nvPr>
            <p:ph type="dt" sz="half" idx="10"/>
          </p:nvPr>
        </p:nvSpPr>
        <p:spPr/>
        <p:txBody>
          <a:bodyPr/>
          <a:lstStyle/>
          <a:p>
            <a:fld id="{813C7C16-FB38-49F1-B949-6D6B8190A825}" type="datetimeFigureOut">
              <a:rPr lang="en-IN" smtClean="0"/>
              <a:t>21-11-2020</a:t>
            </a:fld>
            <a:endParaRPr lang="en-IN" dirty="0"/>
          </a:p>
        </p:txBody>
      </p:sp>
      <p:sp>
        <p:nvSpPr>
          <p:cNvPr id="8" name="Footer Placeholder 7">
            <a:extLst>
              <a:ext uri="{FF2B5EF4-FFF2-40B4-BE49-F238E27FC236}">
                <a16:creationId xmlns:a16="http://schemas.microsoft.com/office/drawing/2014/main" id="{EED9340F-4622-4600-8516-766DB9883C53}"/>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4E8159B0-6EAC-4536-98DD-F433EBDCA36E}"/>
              </a:ext>
            </a:extLst>
          </p:cNvPr>
          <p:cNvSpPr>
            <a:spLocks noGrp="1"/>
          </p:cNvSpPr>
          <p:nvPr>
            <p:ph type="sldNum" sz="quarter" idx="12"/>
          </p:nvPr>
        </p:nvSpPr>
        <p:spPr/>
        <p:txBody>
          <a:bodyPr/>
          <a:lstStyle/>
          <a:p>
            <a:fld id="{683F2AE2-DFEC-417B-A5E5-D24CEBF5755D}" type="slidenum">
              <a:rPr lang="en-IN" smtClean="0"/>
              <a:t>‹#›</a:t>
            </a:fld>
            <a:endParaRPr lang="en-IN" dirty="0"/>
          </a:p>
        </p:txBody>
      </p:sp>
    </p:spTree>
    <p:extLst>
      <p:ext uri="{BB962C8B-B14F-4D97-AF65-F5344CB8AC3E}">
        <p14:creationId xmlns:p14="http://schemas.microsoft.com/office/powerpoint/2010/main" val="1897354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9177-E49E-4285-A12C-1708B3699B5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E5B9EF-5C20-4EAD-8427-F73BD7351FD3}"/>
              </a:ext>
            </a:extLst>
          </p:cNvPr>
          <p:cNvSpPr>
            <a:spLocks noGrp="1"/>
          </p:cNvSpPr>
          <p:nvPr>
            <p:ph type="dt" sz="half" idx="10"/>
          </p:nvPr>
        </p:nvSpPr>
        <p:spPr/>
        <p:txBody>
          <a:bodyPr/>
          <a:lstStyle/>
          <a:p>
            <a:fld id="{813C7C16-FB38-49F1-B949-6D6B8190A825}" type="datetimeFigureOut">
              <a:rPr lang="en-IN" smtClean="0"/>
              <a:t>21-11-2020</a:t>
            </a:fld>
            <a:endParaRPr lang="en-IN" dirty="0"/>
          </a:p>
        </p:txBody>
      </p:sp>
      <p:sp>
        <p:nvSpPr>
          <p:cNvPr id="4" name="Footer Placeholder 3">
            <a:extLst>
              <a:ext uri="{FF2B5EF4-FFF2-40B4-BE49-F238E27FC236}">
                <a16:creationId xmlns:a16="http://schemas.microsoft.com/office/drawing/2014/main" id="{C4E8A9DE-D537-4B76-A15A-404C24BA1306}"/>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7DF788CC-CEEA-42F1-A988-C2A09283F425}"/>
              </a:ext>
            </a:extLst>
          </p:cNvPr>
          <p:cNvSpPr>
            <a:spLocks noGrp="1"/>
          </p:cNvSpPr>
          <p:nvPr>
            <p:ph type="sldNum" sz="quarter" idx="12"/>
          </p:nvPr>
        </p:nvSpPr>
        <p:spPr/>
        <p:txBody>
          <a:bodyPr/>
          <a:lstStyle/>
          <a:p>
            <a:fld id="{683F2AE2-DFEC-417B-A5E5-D24CEBF5755D}" type="slidenum">
              <a:rPr lang="en-IN" smtClean="0"/>
              <a:t>‹#›</a:t>
            </a:fld>
            <a:endParaRPr lang="en-IN" dirty="0"/>
          </a:p>
        </p:txBody>
      </p:sp>
    </p:spTree>
    <p:extLst>
      <p:ext uri="{BB962C8B-B14F-4D97-AF65-F5344CB8AC3E}">
        <p14:creationId xmlns:p14="http://schemas.microsoft.com/office/powerpoint/2010/main" val="4231791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F6E24C-EDA9-4BED-B640-5A779BFBF38A}"/>
              </a:ext>
            </a:extLst>
          </p:cNvPr>
          <p:cNvSpPr>
            <a:spLocks noGrp="1"/>
          </p:cNvSpPr>
          <p:nvPr>
            <p:ph type="dt" sz="half" idx="10"/>
          </p:nvPr>
        </p:nvSpPr>
        <p:spPr/>
        <p:txBody>
          <a:bodyPr/>
          <a:lstStyle/>
          <a:p>
            <a:fld id="{813C7C16-FB38-49F1-B949-6D6B8190A825}" type="datetimeFigureOut">
              <a:rPr lang="en-IN" smtClean="0"/>
              <a:t>21-11-2020</a:t>
            </a:fld>
            <a:endParaRPr lang="en-IN" dirty="0"/>
          </a:p>
        </p:txBody>
      </p:sp>
      <p:sp>
        <p:nvSpPr>
          <p:cNvPr id="3" name="Footer Placeholder 2">
            <a:extLst>
              <a:ext uri="{FF2B5EF4-FFF2-40B4-BE49-F238E27FC236}">
                <a16:creationId xmlns:a16="http://schemas.microsoft.com/office/drawing/2014/main" id="{E9C43B1E-90F1-477C-A783-2B2FF7CE1191}"/>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6EB13A4-87FB-4F4A-AEF1-8EFCD37F76FB}"/>
              </a:ext>
            </a:extLst>
          </p:cNvPr>
          <p:cNvSpPr>
            <a:spLocks noGrp="1"/>
          </p:cNvSpPr>
          <p:nvPr>
            <p:ph type="sldNum" sz="quarter" idx="12"/>
          </p:nvPr>
        </p:nvSpPr>
        <p:spPr/>
        <p:txBody>
          <a:bodyPr/>
          <a:lstStyle/>
          <a:p>
            <a:fld id="{683F2AE2-DFEC-417B-A5E5-D24CEBF5755D}" type="slidenum">
              <a:rPr lang="en-IN" smtClean="0"/>
              <a:t>‹#›</a:t>
            </a:fld>
            <a:endParaRPr lang="en-IN" dirty="0"/>
          </a:p>
        </p:txBody>
      </p:sp>
    </p:spTree>
    <p:extLst>
      <p:ext uri="{BB962C8B-B14F-4D97-AF65-F5344CB8AC3E}">
        <p14:creationId xmlns:p14="http://schemas.microsoft.com/office/powerpoint/2010/main" val="476428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D7AB-A821-4F32-9DEF-436E8FC1BA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857B079-8426-4ED8-9A06-AB66134E10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5ACBF2-B577-495E-8BE6-DCF4F5A349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D182F2-B47F-4566-910F-BDA805954A66}"/>
              </a:ext>
            </a:extLst>
          </p:cNvPr>
          <p:cNvSpPr>
            <a:spLocks noGrp="1"/>
          </p:cNvSpPr>
          <p:nvPr>
            <p:ph type="dt" sz="half" idx="10"/>
          </p:nvPr>
        </p:nvSpPr>
        <p:spPr/>
        <p:txBody>
          <a:bodyPr/>
          <a:lstStyle/>
          <a:p>
            <a:fld id="{813C7C16-FB38-49F1-B949-6D6B8190A825}" type="datetimeFigureOut">
              <a:rPr lang="en-IN" smtClean="0"/>
              <a:t>21-11-2020</a:t>
            </a:fld>
            <a:endParaRPr lang="en-IN" dirty="0"/>
          </a:p>
        </p:txBody>
      </p:sp>
      <p:sp>
        <p:nvSpPr>
          <p:cNvPr id="6" name="Footer Placeholder 5">
            <a:extLst>
              <a:ext uri="{FF2B5EF4-FFF2-40B4-BE49-F238E27FC236}">
                <a16:creationId xmlns:a16="http://schemas.microsoft.com/office/drawing/2014/main" id="{B05FFB5F-0B44-41C3-BFC8-B830F19F2BA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12AF072-AF84-45BB-9F73-A982DC26AEA5}"/>
              </a:ext>
            </a:extLst>
          </p:cNvPr>
          <p:cNvSpPr>
            <a:spLocks noGrp="1"/>
          </p:cNvSpPr>
          <p:nvPr>
            <p:ph type="sldNum" sz="quarter" idx="12"/>
          </p:nvPr>
        </p:nvSpPr>
        <p:spPr/>
        <p:txBody>
          <a:bodyPr/>
          <a:lstStyle/>
          <a:p>
            <a:fld id="{683F2AE2-DFEC-417B-A5E5-D24CEBF5755D}" type="slidenum">
              <a:rPr lang="en-IN" smtClean="0"/>
              <a:t>‹#›</a:t>
            </a:fld>
            <a:endParaRPr lang="en-IN" dirty="0"/>
          </a:p>
        </p:txBody>
      </p:sp>
    </p:spTree>
    <p:extLst>
      <p:ext uri="{BB962C8B-B14F-4D97-AF65-F5344CB8AC3E}">
        <p14:creationId xmlns:p14="http://schemas.microsoft.com/office/powerpoint/2010/main" val="3240154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8EC2-EC07-4CCD-9042-6ADC36803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EA5C79-97D5-4D83-A0A8-16B993BB3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B3BD5283-944A-435A-804D-687F3575C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3614F-A2D8-4BDB-B766-BD06EF4B4E28}"/>
              </a:ext>
            </a:extLst>
          </p:cNvPr>
          <p:cNvSpPr>
            <a:spLocks noGrp="1"/>
          </p:cNvSpPr>
          <p:nvPr>
            <p:ph type="dt" sz="half" idx="10"/>
          </p:nvPr>
        </p:nvSpPr>
        <p:spPr/>
        <p:txBody>
          <a:bodyPr/>
          <a:lstStyle/>
          <a:p>
            <a:fld id="{813C7C16-FB38-49F1-B949-6D6B8190A825}" type="datetimeFigureOut">
              <a:rPr lang="en-IN" smtClean="0"/>
              <a:t>21-11-2020</a:t>
            </a:fld>
            <a:endParaRPr lang="en-IN" dirty="0"/>
          </a:p>
        </p:txBody>
      </p:sp>
      <p:sp>
        <p:nvSpPr>
          <p:cNvPr id="6" name="Footer Placeholder 5">
            <a:extLst>
              <a:ext uri="{FF2B5EF4-FFF2-40B4-BE49-F238E27FC236}">
                <a16:creationId xmlns:a16="http://schemas.microsoft.com/office/drawing/2014/main" id="{34E1BF42-DBDC-4D5A-A7A4-41EC842BCAC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17DFF68-E22E-405D-9B31-619F17AB01DF}"/>
              </a:ext>
            </a:extLst>
          </p:cNvPr>
          <p:cNvSpPr>
            <a:spLocks noGrp="1"/>
          </p:cNvSpPr>
          <p:nvPr>
            <p:ph type="sldNum" sz="quarter" idx="12"/>
          </p:nvPr>
        </p:nvSpPr>
        <p:spPr/>
        <p:txBody>
          <a:bodyPr/>
          <a:lstStyle/>
          <a:p>
            <a:fld id="{683F2AE2-DFEC-417B-A5E5-D24CEBF5755D}" type="slidenum">
              <a:rPr lang="en-IN" smtClean="0"/>
              <a:t>‹#›</a:t>
            </a:fld>
            <a:endParaRPr lang="en-IN" dirty="0"/>
          </a:p>
        </p:txBody>
      </p:sp>
    </p:spTree>
    <p:extLst>
      <p:ext uri="{BB962C8B-B14F-4D97-AF65-F5344CB8AC3E}">
        <p14:creationId xmlns:p14="http://schemas.microsoft.com/office/powerpoint/2010/main" val="2911008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C2282-59A4-41CC-910B-966BB71AE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A36776-2E98-4812-9F54-76CF1EF7A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41BA24-D7E1-43FB-A2A6-4CB473ECC6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3C7C16-FB38-49F1-B949-6D6B8190A825}" type="datetimeFigureOut">
              <a:rPr lang="en-IN" smtClean="0"/>
              <a:t>21-11-2020</a:t>
            </a:fld>
            <a:endParaRPr lang="en-IN" dirty="0"/>
          </a:p>
        </p:txBody>
      </p:sp>
      <p:sp>
        <p:nvSpPr>
          <p:cNvPr id="5" name="Footer Placeholder 4">
            <a:extLst>
              <a:ext uri="{FF2B5EF4-FFF2-40B4-BE49-F238E27FC236}">
                <a16:creationId xmlns:a16="http://schemas.microsoft.com/office/drawing/2014/main" id="{82151A21-D8C7-4DDA-8793-BEED63B469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07026A94-C9A9-4342-B877-99EC2D41C5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3F2AE2-DFEC-417B-A5E5-D24CEBF5755D}" type="slidenum">
              <a:rPr lang="en-IN" smtClean="0"/>
              <a:t>‹#›</a:t>
            </a:fld>
            <a:endParaRPr lang="en-IN" dirty="0"/>
          </a:p>
        </p:txBody>
      </p:sp>
    </p:spTree>
    <p:extLst>
      <p:ext uri="{BB962C8B-B14F-4D97-AF65-F5344CB8AC3E}">
        <p14:creationId xmlns:p14="http://schemas.microsoft.com/office/powerpoint/2010/main" val="10801863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repository.maseno.ac.ke/handle/123456789/1164?show=ful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16">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3159895-225E-4B69-BAA4-451242D2FEBB}"/>
              </a:ext>
            </a:extLst>
          </p:cNvPr>
          <p:cNvSpPr>
            <a:spLocks noGrp="1"/>
          </p:cNvSpPr>
          <p:nvPr>
            <p:ph type="ctrTitle"/>
          </p:nvPr>
        </p:nvSpPr>
        <p:spPr>
          <a:xfrm>
            <a:off x="3045368" y="2043663"/>
            <a:ext cx="6105194" cy="2031055"/>
          </a:xfrm>
        </p:spPr>
        <p:txBody>
          <a:bodyPr>
            <a:normAutofit/>
          </a:bodyPr>
          <a:lstStyle/>
          <a:p>
            <a:r>
              <a:rPr lang="en-IN" dirty="0">
                <a:solidFill>
                  <a:srgbClr val="FFFFFF"/>
                </a:solidFill>
              </a:rPr>
              <a:t>Logistic Regression</a:t>
            </a:r>
          </a:p>
        </p:txBody>
      </p:sp>
      <p:sp>
        <p:nvSpPr>
          <p:cNvPr id="3" name="Subtitle 2">
            <a:extLst>
              <a:ext uri="{FF2B5EF4-FFF2-40B4-BE49-F238E27FC236}">
                <a16:creationId xmlns:a16="http://schemas.microsoft.com/office/drawing/2014/main" id="{6F33AFB9-199C-4034-A891-D15C6F727ABE}"/>
              </a:ext>
            </a:extLst>
          </p:cNvPr>
          <p:cNvSpPr>
            <a:spLocks noGrp="1"/>
          </p:cNvSpPr>
          <p:nvPr>
            <p:ph type="subTitle" idx="1"/>
          </p:nvPr>
        </p:nvSpPr>
        <p:spPr>
          <a:xfrm>
            <a:off x="3045368" y="4074718"/>
            <a:ext cx="6105194" cy="682079"/>
          </a:xfrm>
        </p:spPr>
        <p:txBody>
          <a:bodyPr>
            <a:normAutofit fontScale="92500" lnSpcReduction="10000"/>
          </a:bodyPr>
          <a:lstStyle/>
          <a:p>
            <a:r>
              <a:rPr lang="en-IN" dirty="0">
                <a:solidFill>
                  <a:srgbClr val="FFFFFF"/>
                </a:solidFill>
              </a:rPr>
              <a:t>Predicting the Coronary Heart disease chances                            Presented by- Nirvi Khiyani</a:t>
            </a:r>
          </a:p>
        </p:txBody>
      </p:sp>
      <p:pic>
        <p:nvPicPr>
          <p:cNvPr id="29" name="Recorded Sound">
            <a:hlinkClick r:id="" action="ppaction://media"/>
            <a:extLst>
              <a:ext uri="{FF2B5EF4-FFF2-40B4-BE49-F238E27FC236}">
                <a16:creationId xmlns:a16="http://schemas.microsoft.com/office/drawing/2014/main" id="{D7190945-0A91-4C82-B60E-0F60262862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50562" y="751984"/>
            <a:ext cx="609600" cy="609600"/>
          </a:xfrm>
          <a:prstGeom prst="rect">
            <a:avLst/>
          </a:prstGeom>
        </p:spPr>
      </p:pic>
    </p:spTree>
    <p:extLst>
      <p:ext uri="{BB962C8B-B14F-4D97-AF65-F5344CB8AC3E}">
        <p14:creationId xmlns:p14="http://schemas.microsoft.com/office/powerpoint/2010/main" val="33113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50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8485">
                <p:cTn id="7"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A5F27-F74B-427E-90AC-E40FC2FE008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6736CD4-2F11-4DA0-980B-2EB6805B3ABC}"/>
              </a:ext>
            </a:extLst>
          </p:cNvPr>
          <p:cNvSpPr>
            <a:spLocks noGrp="1"/>
          </p:cNvSpPr>
          <p:nvPr>
            <p:ph idx="1"/>
          </p:nvPr>
        </p:nvSpPr>
        <p:spPr/>
        <p:txBody>
          <a:bodyPr>
            <a:normAutofit/>
          </a:bodyPr>
          <a:lstStyle/>
          <a:p>
            <a:r>
              <a:rPr lang="en-US" sz="2000" dirty="0"/>
              <a:t>From the previous slides, we can see which of the variables are most influential in determining the risk factors is most relevant when considering Coronary Heart diseases. For an instance, smoking and the if the cholesterol level more than 200 are at highest risk of suffering.</a:t>
            </a:r>
          </a:p>
          <a:p>
            <a:r>
              <a:rPr lang="en-US" sz="2000" dirty="0"/>
              <a:t>After examining the results</a:t>
            </a:r>
            <a:r>
              <a:rPr lang="en-US" sz="2000"/>
              <a:t>, Odds </a:t>
            </a:r>
            <a:r>
              <a:rPr lang="en-US" sz="2000" dirty="0"/>
              <a:t>ratio’s are used for interpreting the result. Smokers are at  the highest risk of 2.4times more than the non-smokers. Infact, high-cholesterol and age are also risk factors. Next, men's are slightly more who will suffer from coronary heart disease then women and finally, the physical activity reduces the chances of contacting disease i.e.; negative coefficients. </a:t>
            </a:r>
            <a:endParaRPr lang="en-IN" sz="2000" dirty="0"/>
          </a:p>
        </p:txBody>
      </p:sp>
    </p:spTree>
    <p:extLst>
      <p:ext uri="{BB962C8B-B14F-4D97-AF65-F5344CB8AC3E}">
        <p14:creationId xmlns:p14="http://schemas.microsoft.com/office/powerpoint/2010/main" val="43598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A6378566-5E47-4060-B9AC-A31D63AFBDD7}"/>
              </a:ext>
            </a:extLst>
          </p:cNvPr>
          <p:cNvSpPr>
            <a:spLocks noGrp="1"/>
          </p:cNvSpPr>
          <p:nvPr>
            <p:ph type="title"/>
          </p:nvPr>
        </p:nvSpPr>
        <p:spPr>
          <a:xfrm>
            <a:off x="958506" y="800392"/>
            <a:ext cx="10264697" cy="1212102"/>
          </a:xfrm>
        </p:spPr>
        <p:txBody>
          <a:bodyPr>
            <a:normAutofit/>
          </a:bodyPr>
          <a:lstStyle/>
          <a:p>
            <a:r>
              <a:rPr lang="en-US" sz="4000" dirty="0"/>
              <a:t>Conclusion:</a:t>
            </a:r>
            <a:endParaRPr lang="en-IN" sz="4000" dirty="0">
              <a:solidFill>
                <a:srgbClr val="FFFFFF"/>
              </a:solidFill>
            </a:endParaRPr>
          </a:p>
        </p:txBody>
      </p:sp>
      <p:sp>
        <p:nvSpPr>
          <p:cNvPr id="4" name="Content Placeholder 3">
            <a:extLst>
              <a:ext uri="{FF2B5EF4-FFF2-40B4-BE49-F238E27FC236}">
                <a16:creationId xmlns:a16="http://schemas.microsoft.com/office/drawing/2014/main" id="{1EC7271E-CEE3-4CCD-B4F7-6559A5B5BD2B}"/>
              </a:ext>
            </a:extLst>
          </p:cNvPr>
          <p:cNvSpPr>
            <a:spLocks noGrp="1"/>
          </p:cNvSpPr>
          <p:nvPr>
            <p:ph idx="1"/>
          </p:nvPr>
        </p:nvSpPr>
        <p:spPr/>
        <p:txBody>
          <a:bodyPr>
            <a:normAutofit/>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The objective of this study was to implement the Logistic regression model to find the risk of 10 year CHD by using 14-different variables. In this the backward elimination process is used that contains the value of p which is less than 5% .Hence, logistic model is deprived from the attributes like age, glucose, cigsPerDay, sysBP, </a:t>
            </a:r>
            <a:r>
              <a:rPr lang="en-US" sz="1800" dirty="0" err="1"/>
              <a:t>totChol</a:t>
            </a:r>
            <a:r>
              <a:rPr lang="en-US" sz="1800" dirty="0"/>
              <a:t>. Furthermore, as per the output of the regression model it can be predicted that men are expected to suffer more than women. The odds of the CHD are age, number of ciggrates, systolic blood pressure and .Moreover, no change has been observed for glucose and cholesterol level. However glucose levels have very less odd changes and the model is not sensitive rather it is specific. In the end the accuracy of the model is 0.99882. Finally, ROC curve value is 73.5 which is good but can be improved with more data</a:t>
            </a:r>
            <a:r>
              <a:rPr lang="en-US" sz="2600" dirty="0"/>
              <a:t>.</a:t>
            </a:r>
            <a:endParaRPr lang="en-IN" sz="2600" dirty="0"/>
          </a:p>
          <a:p>
            <a:endParaRPr lang="en-IN" sz="2600" dirty="0"/>
          </a:p>
          <a:p>
            <a:endParaRPr lang="en-IN" dirty="0"/>
          </a:p>
        </p:txBody>
      </p:sp>
    </p:spTree>
    <p:extLst>
      <p:ext uri="{BB962C8B-B14F-4D97-AF65-F5344CB8AC3E}">
        <p14:creationId xmlns:p14="http://schemas.microsoft.com/office/powerpoint/2010/main" val="2267849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A6378566-5E47-4060-B9AC-A31D63AFBDD7}"/>
              </a:ext>
            </a:extLst>
          </p:cNvPr>
          <p:cNvSpPr>
            <a:spLocks noGrp="1"/>
          </p:cNvSpPr>
          <p:nvPr>
            <p:ph type="title"/>
          </p:nvPr>
        </p:nvSpPr>
        <p:spPr>
          <a:xfrm>
            <a:off x="958506" y="800392"/>
            <a:ext cx="10264697" cy="1212102"/>
          </a:xfrm>
        </p:spPr>
        <p:txBody>
          <a:bodyPr>
            <a:normAutofit/>
          </a:bodyPr>
          <a:lstStyle/>
          <a:p>
            <a:r>
              <a:rPr lang="en-US" sz="4000" dirty="0"/>
              <a:t>References</a:t>
            </a:r>
            <a:endParaRPr lang="en-IN" sz="4000" dirty="0">
              <a:solidFill>
                <a:srgbClr val="FFFFFF"/>
              </a:solidFill>
            </a:endParaRPr>
          </a:p>
        </p:txBody>
      </p:sp>
      <p:sp>
        <p:nvSpPr>
          <p:cNvPr id="4" name="Content Placeholder 3">
            <a:extLst>
              <a:ext uri="{FF2B5EF4-FFF2-40B4-BE49-F238E27FC236}">
                <a16:creationId xmlns:a16="http://schemas.microsoft.com/office/drawing/2014/main" id="{1EC7271E-CEE3-4CCD-B4F7-6559A5B5BD2B}"/>
              </a:ext>
            </a:extLst>
          </p:cNvPr>
          <p:cNvSpPr>
            <a:spLocks noGrp="1"/>
          </p:cNvSpPr>
          <p:nvPr>
            <p:ph idx="1"/>
          </p:nvPr>
        </p:nvSpPr>
        <p:spPr/>
        <p:txBody>
          <a:bodyPr>
            <a:normAutofit fontScale="92500" lnSpcReduction="20000"/>
          </a:bodyPr>
          <a:lstStyle/>
          <a:p>
            <a:pPr marL="0" indent="0">
              <a:buNone/>
            </a:pPr>
            <a:r>
              <a:rPr lang="en-US" sz="2400" dirty="0"/>
              <a:t>[1] Vaidya, "Predictive and probabilistic approach using logistic regression: Application to prediction of loan approval," 2017 8th International Conference on Computing, Communication and Networking Technologies (ICCCNT), Delhi, 2017, pp. 1-6, doi: 10.1109/ICCCNT.2017.8203946.</a:t>
            </a:r>
            <a:endParaRPr lang="en-IN" sz="2400" dirty="0"/>
          </a:p>
          <a:p>
            <a:pPr marL="0" indent="0">
              <a:buNone/>
            </a:pPr>
            <a:r>
              <a:rPr lang="en-US" sz="2400" dirty="0"/>
              <a:t>[2] X. Zou, Y. Hu, Z. Tian and K. Shen, "Logistic Regression Model Optimization and Case Analysis," 2019 IEEE 7th International Conference on Computer Science and Network Technology (ICCSNT), Dalian, China, 2019, pp. 135-139, doi: 10.1109/ICCSNT47585.2019.8962457.</a:t>
            </a:r>
            <a:endParaRPr lang="en-IN" sz="2400" dirty="0"/>
          </a:p>
          <a:p>
            <a:pPr marL="0" indent="0">
              <a:buNone/>
            </a:pPr>
            <a:r>
              <a:rPr lang="en-US" sz="2400" dirty="0"/>
              <a:t>[3] H. Zhang, Z. Li, H. Shahriar, L. Tao, P. Bhattacharya and Y. Qian, "Improving Prediction Accuracy for Logistic Regression on Imbalanced Datasets," 2019 IEEE 43rd Annual Computer Software and Applications Conference (COMPSAC), Milwaukee, WI, USA, 2019, pp. 918-919, doi: 10.1109/COMPSAC.2019.00140.</a:t>
            </a:r>
            <a:endParaRPr lang="en-IN" sz="2400" dirty="0"/>
          </a:p>
          <a:p>
            <a:pPr marL="0" indent="0">
              <a:buNone/>
            </a:pPr>
            <a:r>
              <a:rPr lang="en-US" sz="2400" dirty="0"/>
              <a:t>[4] Nishadi, AS Thanuja. "Predicting Heart Diseases In Logistic Regression Of Machine Learning Algorithms By Python Jupyterlab.</a:t>
            </a:r>
            <a:endParaRPr lang="en-IN" sz="2400" dirty="0"/>
          </a:p>
          <a:p>
            <a:pPr marL="0" indent="0">
              <a:buNone/>
            </a:pPr>
            <a:r>
              <a:rPr lang="en-US" sz="2400" dirty="0"/>
              <a:t>[5] </a:t>
            </a:r>
            <a:r>
              <a:rPr lang="en-US" sz="2400" dirty="0">
                <a:hlinkClick r:id="rId2"/>
              </a:rPr>
              <a:t>https://repository.maseno.ac.ke/handle/123456789/1164?show=full</a:t>
            </a:r>
            <a:endParaRPr lang="en-IN" sz="2400" dirty="0"/>
          </a:p>
          <a:p>
            <a:pPr marL="0" indent="0">
              <a:buNone/>
            </a:pPr>
            <a:endParaRPr lang="en-IN" sz="2600" dirty="0"/>
          </a:p>
          <a:p>
            <a:endParaRPr lang="en-IN" dirty="0"/>
          </a:p>
        </p:txBody>
      </p:sp>
    </p:spTree>
    <p:extLst>
      <p:ext uri="{BB962C8B-B14F-4D97-AF65-F5344CB8AC3E}">
        <p14:creationId xmlns:p14="http://schemas.microsoft.com/office/powerpoint/2010/main" val="3792876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125794-A29D-48A3-9C3B-79E8693C479D}"/>
              </a:ext>
            </a:extLst>
          </p:cNvPr>
          <p:cNvSpPr>
            <a:spLocks noGrp="1"/>
          </p:cNvSpPr>
          <p:nvPr>
            <p:ph type="title"/>
          </p:nvPr>
        </p:nvSpPr>
        <p:spPr>
          <a:xfrm>
            <a:off x="640079" y="2053641"/>
            <a:ext cx="3669161" cy="2760098"/>
          </a:xfrm>
        </p:spPr>
        <p:txBody>
          <a:bodyPr>
            <a:normAutofit/>
          </a:bodyPr>
          <a:lstStyle/>
          <a:p>
            <a:r>
              <a:rPr lang="en-US" sz="100" dirty="0">
                <a:solidFill>
                  <a:srgbClr val="FFFFFF"/>
                </a:solidFill>
              </a:rPr>
              <a:t>[</a:t>
            </a:r>
            <a:endParaRPr lang="en-IN" dirty="0">
              <a:solidFill>
                <a:srgbClr val="FFFFFF"/>
              </a:solidFill>
            </a:endParaRPr>
          </a:p>
        </p:txBody>
      </p:sp>
      <p:sp>
        <p:nvSpPr>
          <p:cNvPr id="3" name="Content Placeholder 2">
            <a:extLst>
              <a:ext uri="{FF2B5EF4-FFF2-40B4-BE49-F238E27FC236}">
                <a16:creationId xmlns:a16="http://schemas.microsoft.com/office/drawing/2014/main" id="{CFD04DFB-230A-4589-9F8E-147E01708F23}"/>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Thank You</a:t>
            </a:r>
            <a:endParaRPr lang="en-IN" sz="2400" dirty="0">
              <a:solidFill>
                <a:srgbClr val="000000"/>
              </a:solidFill>
            </a:endParaRPr>
          </a:p>
        </p:txBody>
      </p:sp>
    </p:spTree>
    <p:extLst>
      <p:ext uri="{BB962C8B-B14F-4D97-AF65-F5344CB8AC3E}">
        <p14:creationId xmlns:p14="http://schemas.microsoft.com/office/powerpoint/2010/main" val="413673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AC4D7F-89F1-4C28-A180-99ED9BEC55C4}"/>
              </a:ext>
            </a:extLst>
          </p:cNvPr>
          <p:cNvSpPr>
            <a:spLocks noGrp="1"/>
          </p:cNvSpPr>
          <p:nvPr>
            <p:ph type="title"/>
          </p:nvPr>
        </p:nvSpPr>
        <p:spPr>
          <a:xfrm>
            <a:off x="312724" y="3433763"/>
            <a:ext cx="3197013" cy="2743200"/>
          </a:xfrm>
        </p:spPr>
        <p:txBody>
          <a:bodyPr anchor="t">
            <a:normAutofit/>
          </a:bodyPr>
          <a:lstStyle/>
          <a:p>
            <a:pPr algn="ctr"/>
            <a:r>
              <a:rPr lang="en-US" sz="4800" b="1" dirty="0">
                <a:solidFill>
                  <a:schemeClr val="bg1"/>
                </a:solidFill>
              </a:rPr>
              <a:t>Abstract:</a:t>
            </a:r>
            <a:br>
              <a:rPr lang="en-IN" sz="4800" dirty="0">
                <a:solidFill>
                  <a:schemeClr val="bg1"/>
                </a:solidFill>
              </a:rPr>
            </a:br>
            <a:endParaRPr lang="en-IN" sz="4800" dirty="0">
              <a:solidFill>
                <a:schemeClr val="bg1"/>
              </a:solidFill>
            </a:endParaRPr>
          </a:p>
        </p:txBody>
      </p:sp>
      <p:pic>
        <p:nvPicPr>
          <p:cNvPr id="16" name="Graphic 15" descr="Arrow Circle">
            <a:extLst>
              <a:ext uri="{FF2B5EF4-FFF2-40B4-BE49-F238E27FC236}">
                <a16:creationId xmlns:a16="http://schemas.microsoft.com/office/drawing/2014/main" id="{96042677-D3CE-4B2C-A05B-4BA48951F1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3" name="Content Placeholder 2">
            <a:extLst>
              <a:ext uri="{FF2B5EF4-FFF2-40B4-BE49-F238E27FC236}">
                <a16:creationId xmlns:a16="http://schemas.microsoft.com/office/drawing/2014/main" id="{D374FEC5-4350-4F66-8664-B838025377DB}"/>
              </a:ext>
            </a:extLst>
          </p:cNvPr>
          <p:cNvSpPr>
            <a:spLocks noGrp="1"/>
          </p:cNvSpPr>
          <p:nvPr>
            <p:ph idx="1"/>
          </p:nvPr>
        </p:nvSpPr>
        <p:spPr>
          <a:xfrm>
            <a:off x="4330719" y="641615"/>
            <a:ext cx="7289799" cy="5533496"/>
          </a:xfrm>
        </p:spPr>
        <p:txBody>
          <a:bodyPr anchor="ctr">
            <a:normAutofit/>
          </a:bodyPr>
          <a:lstStyle/>
          <a:p>
            <a:pPr marL="0" indent="0">
              <a:buNone/>
            </a:pPr>
            <a:r>
              <a:rPr lang="en-US" sz="1800" dirty="0"/>
              <a:t>The traditional way of analyzing binary classification problem is Logistic regression, however, it comprises of  many iterations and huge amount of data. In this report, we will study the logistic regression model, its  mathematical representation and the implementation. In order to actualize the predictive and probabilistic approach , this report will adhere logistic regression as machine learning  the most significant heart diseases predicators and hence, using logistic regression for predicting the overall risks. Therefore, one of the classification algorithms like logistic regression is implemented to identify the predicators .For this we have used the Framingham dataset that comprises of  4240 patient’s data and 15-attributes. Finally, the analysis of data and implementation  of code is carried out in Jypter in python</a:t>
            </a:r>
          </a:p>
          <a:p>
            <a:pPr marL="0" indent="0">
              <a:buNone/>
            </a:pPr>
            <a:endParaRPr lang="en-US" sz="1800" dirty="0"/>
          </a:p>
          <a:p>
            <a:endParaRPr lang="en-IN" sz="2400" dirty="0"/>
          </a:p>
        </p:txBody>
      </p:sp>
    </p:spTree>
    <p:extLst>
      <p:ext uri="{BB962C8B-B14F-4D97-AF65-F5344CB8AC3E}">
        <p14:creationId xmlns:p14="http://schemas.microsoft.com/office/powerpoint/2010/main" val="1372950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a:extLst>
              <a:ext uri="{FF2B5EF4-FFF2-40B4-BE49-F238E27FC236}">
                <a16:creationId xmlns:a16="http://schemas.microsoft.com/office/drawing/2014/main" id="{67704DCB-7E23-4BB6-9627-A8BFDB8947E4}"/>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b="1" dirty="0">
                <a:solidFill>
                  <a:srgbClr val="FFFFFF"/>
                </a:solidFill>
              </a:rPr>
              <a:t>What is Logistic Regression</a:t>
            </a:r>
          </a:p>
        </p:txBody>
      </p:sp>
      <p:sp>
        <p:nvSpPr>
          <p:cNvPr id="5" name="Rectangle 4">
            <a:extLst>
              <a:ext uri="{FF2B5EF4-FFF2-40B4-BE49-F238E27FC236}">
                <a16:creationId xmlns:a16="http://schemas.microsoft.com/office/drawing/2014/main" id="{A71B6AA8-0BFD-42AD-8EFD-49FD4EA9AEC9}"/>
              </a:ext>
            </a:extLst>
          </p:cNvPr>
          <p:cNvSpPr/>
          <p:nvPr/>
        </p:nvSpPr>
        <p:spPr>
          <a:xfrm>
            <a:off x="1424904" y="2494450"/>
            <a:ext cx="4053545" cy="3563159"/>
          </a:xfrm>
          <a:prstGeom prst="rect">
            <a:avLst/>
          </a:prstGeom>
        </p:spPr>
        <p:txBody>
          <a:bodyPr vert="horz" lIns="91440" tIns="45720" rIns="91440" bIns="45720" rtlCol="0">
            <a:normAutofit/>
          </a:bodyPr>
          <a:lstStyle/>
          <a:p>
            <a:pPr indent="-228600">
              <a:lnSpc>
                <a:spcPct val="90000"/>
              </a:lnSpc>
              <a:spcBef>
                <a:spcPts val="600"/>
              </a:spcBef>
              <a:spcAft>
                <a:spcPts val="1000"/>
              </a:spcAft>
              <a:buFont typeface="Arial" panose="020B0604020202020204" pitchFamily="34" charset="0"/>
              <a:buChar char="•"/>
            </a:pPr>
            <a:r>
              <a:rPr lang="en-US" sz="2000" dirty="0"/>
              <a:t>Logistic regression uses various </a:t>
            </a:r>
            <a:r>
              <a:rPr lang="en-US" dirty="0"/>
              <a:t>predictor</a:t>
            </a:r>
            <a:r>
              <a:rPr lang="en-US" sz="2000" dirty="0"/>
              <a:t> variables which can be either categorical or numerical. The inputs to this are independent features and output will be categorical. In logistic regression model, the probability of occurrence of  categorical output is achieved by fitting feature in logistic curve. The below mentioned figure is the logistic curve:</a:t>
            </a:r>
          </a:p>
        </p:txBody>
      </p:sp>
      <p:pic>
        <p:nvPicPr>
          <p:cNvPr id="4" name="Content Placeholder 3">
            <a:extLst>
              <a:ext uri="{FF2B5EF4-FFF2-40B4-BE49-F238E27FC236}">
                <a16:creationId xmlns:a16="http://schemas.microsoft.com/office/drawing/2014/main" id="{668DA307-B649-4EA7-8EC4-FC52FB970086}"/>
              </a:ext>
            </a:extLst>
          </p:cNvPr>
          <p:cNvPicPr>
            <a:picLocks noGrp="1"/>
          </p:cNvPicPr>
          <p:nvPr>
            <p:ph idx="1"/>
          </p:nvPr>
        </p:nvPicPr>
        <p:blipFill rotWithShape="1">
          <a:blip r:embed="rId2"/>
          <a:srcRect l="4634" r="12480" b="-2"/>
          <a:stretch/>
        </p:blipFill>
        <p:spPr>
          <a:xfrm>
            <a:off x="6098892" y="2492376"/>
            <a:ext cx="4802404" cy="3563372"/>
          </a:xfrm>
          <a:prstGeom prst="rect">
            <a:avLst/>
          </a:prstGeom>
        </p:spPr>
      </p:pic>
    </p:spTree>
    <p:extLst>
      <p:ext uri="{BB962C8B-B14F-4D97-AF65-F5344CB8AC3E}">
        <p14:creationId xmlns:p14="http://schemas.microsoft.com/office/powerpoint/2010/main" val="4259692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7371-391D-47D7-8130-900DBEE5C1A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6E987FA-7798-4B5C-8962-A724B2F2A63D}"/>
              </a:ext>
            </a:extLst>
          </p:cNvPr>
          <p:cNvSpPr>
            <a:spLocks noGrp="1"/>
          </p:cNvSpPr>
          <p:nvPr>
            <p:ph idx="1"/>
          </p:nvPr>
        </p:nvSpPr>
        <p:spPr/>
        <p:txBody>
          <a:bodyPr>
            <a:normAutofit/>
          </a:bodyPr>
          <a:lstStyle/>
          <a:p>
            <a:pPr marL="0" indent="0">
              <a:buNone/>
            </a:pPr>
            <a:r>
              <a:rPr lang="en-US" sz="2400" dirty="0"/>
              <a:t>The process of classification of logistic regression can be stated as under:</a:t>
            </a:r>
            <a:endParaRPr lang="en-IN" sz="2400" dirty="0"/>
          </a:p>
          <a:p>
            <a:pPr marL="0" indent="0">
              <a:buNone/>
            </a:pPr>
            <a:r>
              <a:rPr lang="en-IN" sz="2400" dirty="0"/>
              <a:t>If the input data ranges from x0 to xn, then all the features are multiplied by the regression coefficients that range from w0 to wn and therefore the sum of the sigmoid function would be </a:t>
            </a:r>
          </a:p>
          <a:p>
            <a:pPr marL="0" indent="0">
              <a:buNone/>
            </a:pPr>
            <a:r>
              <a:rPr lang="en-IN" sz="2400" dirty="0"/>
              <a:t> </a:t>
            </a:r>
          </a:p>
          <a:p>
            <a:pPr marL="0" indent="0">
              <a:buNone/>
            </a:pPr>
            <a:r>
              <a:rPr lang="en-IN" sz="2400" dirty="0"/>
              <a:t>In General it could be </a:t>
            </a:r>
          </a:p>
          <a:p>
            <a:pPr marL="0" indent="0">
              <a:buNone/>
            </a:pPr>
            <a:endParaRPr lang="en-IN" sz="2400" dirty="0"/>
          </a:p>
        </p:txBody>
      </p:sp>
      <p:pic>
        <p:nvPicPr>
          <p:cNvPr id="4" name="Picture 3">
            <a:extLst>
              <a:ext uri="{FF2B5EF4-FFF2-40B4-BE49-F238E27FC236}">
                <a16:creationId xmlns:a16="http://schemas.microsoft.com/office/drawing/2014/main" id="{EBA524D5-BB70-4063-BEDF-ECFB259F1B98}"/>
              </a:ext>
            </a:extLst>
          </p:cNvPr>
          <p:cNvPicPr/>
          <p:nvPr/>
        </p:nvPicPr>
        <p:blipFill>
          <a:blip r:embed="rId2"/>
          <a:stretch>
            <a:fillRect/>
          </a:stretch>
        </p:blipFill>
        <p:spPr>
          <a:xfrm>
            <a:off x="4026877" y="4319474"/>
            <a:ext cx="4400862" cy="665716"/>
          </a:xfrm>
          <a:prstGeom prst="rect">
            <a:avLst/>
          </a:prstGeom>
        </p:spPr>
      </p:pic>
      <p:pic>
        <p:nvPicPr>
          <p:cNvPr id="5" name="Picture 4">
            <a:extLst>
              <a:ext uri="{FF2B5EF4-FFF2-40B4-BE49-F238E27FC236}">
                <a16:creationId xmlns:a16="http://schemas.microsoft.com/office/drawing/2014/main" id="{A2CE95E2-74B0-4C86-9C1E-860359838EA3}"/>
              </a:ext>
            </a:extLst>
          </p:cNvPr>
          <p:cNvPicPr/>
          <p:nvPr/>
        </p:nvPicPr>
        <p:blipFill>
          <a:blip r:embed="rId3"/>
          <a:stretch>
            <a:fillRect/>
          </a:stretch>
        </p:blipFill>
        <p:spPr>
          <a:xfrm>
            <a:off x="4798714" y="5386962"/>
            <a:ext cx="3629025" cy="923925"/>
          </a:xfrm>
          <a:prstGeom prst="rect">
            <a:avLst/>
          </a:prstGeom>
        </p:spPr>
      </p:pic>
    </p:spTree>
    <p:extLst>
      <p:ext uri="{BB962C8B-B14F-4D97-AF65-F5344CB8AC3E}">
        <p14:creationId xmlns:p14="http://schemas.microsoft.com/office/powerpoint/2010/main" val="1511230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Rectangle 8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22" name="Rectangle 2">
            <a:extLst>
              <a:ext uri="{FF2B5EF4-FFF2-40B4-BE49-F238E27FC236}">
                <a16:creationId xmlns:a16="http://schemas.microsoft.com/office/drawing/2014/main" id="{2F471C0F-9638-489C-91CC-184EE6E0C750}"/>
              </a:ext>
            </a:extLst>
          </p:cNvPr>
          <p:cNvSpPr>
            <a:spLocks noGrp="1" noChangeArrowheads="1"/>
          </p:cNvSpPr>
          <p:nvPr>
            <p:ph type="title"/>
          </p:nvPr>
        </p:nvSpPr>
        <p:spPr>
          <a:xfrm>
            <a:off x="958506" y="800392"/>
            <a:ext cx="10264697" cy="1212102"/>
          </a:xfrm>
        </p:spPr>
        <p:txBody>
          <a:bodyPr vert="horz" lIns="91440" tIns="45720" rIns="91440" bIns="45720" rtlCol="0" anchor="ctr">
            <a:normAutofit/>
          </a:bodyPr>
          <a:lstStyle/>
          <a:p>
            <a:r>
              <a:rPr lang="en-US" altLang="en-US" sz="4000" b="1" kern="1200" dirty="0">
                <a:solidFill>
                  <a:srgbClr val="FFFFFF"/>
                </a:solidFill>
                <a:latin typeface="+mj-lt"/>
                <a:ea typeface="+mj-ea"/>
                <a:cs typeface="+mj-cs"/>
              </a:rPr>
              <a:t>Why use logistic regression?</a:t>
            </a:r>
          </a:p>
        </p:txBody>
      </p:sp>
      <p:sp>
        <p:nvSpPr>
          <p:cNvPr id="5123" name="Rectangle 3">
            <a:extLst>
              <a:ext uri="{FF2B5EF4-FFF2-40B4-BE49-F238E27FC236}">
                <a16:creationId xmlns:a16="http://schemas.microsoft.com/office/drawing/2014/main" id="{0920CF09-F315-4EC0-8FB4-EA86E6F923BC}"/>
              </a:ext>
            </a:extLst>
          </p:cNvPr>
          <p:cNvSpPr>
            <a:spLocks noGrp="1" noChangeArrowheads="1"/>
          </p:cNvSpPr>
          <p:nvPr>
            <p:ph type="body" sz="half" idx="1"/>
          </p:nvPr>
        </p:nvSpPr>
        <p:spPr>
          <a:xfrm>
            <a:off x="1367624" y="2490436"/>
            <a:ext cx="9708995" cy="3567173"/>
          </a:xfrm>
        </p:spPr>
        <p:txBody>
          <a:bodyPr vert="horz" lIns="91440" tIns="45720" rIns="91440" bIns="45720" rtlCol="0" anchor="ctr">
            <a:normAutofit/>
          </a:bodyPr>
          <a:lstStyle/>
          <a:p>
            <a:pPr marL="0">
              <a:buClr>
                <a:schemeClr val="hlink"/>
              </a:buClr>
            </a:pPr>
            <a:r>
              <a:rPr lang="en-US" altLang="en-US" sz="2400" dirty="0"/>
              <a:t>There are many important research topics for which the dependent variable is "limited." </a:t>
            </a:r>
          </a:p>
          <a:p>
            <a:pPr marL="0">
              <a:buClr>
                <a:schemeClr val="hlink"/>
              </a:buClr>
            </a:pPr>
            <a:r>
              <a:rPr lang="en-US" altLang="en-US" sz="2400" dirty="0"/>
              <a:t>For example: voting, morbidity or mortality, and participation data is not continuous or distributed normally.</a:t>
            </a:r>
          </a:p>
          <a:p>
            <a:pPr marL="0">
              <a:buClr>
                <a:schemeClr val="hlink"/>
              </a:buClr>
            </a:pPr>
            <a:r>
              <a:rPr lang="en-US" altLang="en-US" sz="2400" dirty="0"/>
              <a:t>Binary logistic regression is a type of regression analysis where the dependent variable is a dummy variable: coded 0 (not having disease) or 1(having a disease)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3" name="Group 192">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94"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5"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Rectangle 197">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122" name="Rectangle 2">
            <a:extLst>
              <a:ext uri="{FF2B5EF4-FFF2-40B4-BE49-F238E27FC236}">
                <a16:creationId xmlns:a16="http://schemas.microsoft.com/office/drawing/2014/main" id="{2F471C0F-9638-489C-91CC-184EE6E0C750}"/>
              </a:ext>
            </a:extLst>
          </p:cNvPr>
          <p:cNvSpPr>
            <a:spLocks noGrp="1" noChangeArrowheads="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Example: Predicting Coronary heart disease risks</a:t>
            </a:r>
            <a:endParaRPr lang="en-US" altLang="en-US" sz="4000" b="1" dirty="0">
              <a:solidFill>
                <a:srgbClr val="FFFFFF"/>
              </a:solidFill>
            </a:endParaRPr>
          </a:p>
        </p:txBody>
      </p:sp>
      <p:pic>
        <p:nvPicPr>
          <p:cNvPr id="16" name="Content Placeholder 3">
            <a:extLst>
              <a:ext uri="{FF2B5EF4-FFF2-40B4-BE49-F238E27FC236}">
                <a16:creationId xmlns:a16="http://schemas.microsoft.com/office/drawing/2014/main" id="{62C3B87F-6DA1-49C8-A762-9ABEBACB0D8B}"/>
              </a:ext>
            </a:extLst>
          </p:cNvPr>
          <p:cNvPicPr>
            <a:picLocks/>
          </p:cNvPicPr>
          <p:nvPr/>
        </p:nvPicPr>
        <p:blipFill rotWithShape="1">
          <a:blip r:embed="rId2"/>
          <a:srcRect r="1" b="613"/>
          <a:stretch/>
        </p:blipFill>
        <p:spPr>
          <a:xfrm>
            <a:off x="7491456" y="2378075"/>
            <a:ext cx="3497402" cy="3844209"/>
          </a:xfrm>
          <a:prstGeom prst="rect">
            <a:avLst/>
          </a:prstGeom>
        </p:spPr>
      </p:pic>
      <p:sp>
        <p:nvSpPr>
          <p:cNvPr id="5123" name="Rectangle 3">
            <a:extLst>
              <a:ext uri="{FF2B5EF4-FFF2-40B4-BE49-F238E27FC236}">
                <a16:creationId xmlns:a16="http://schemas.microsoft.com/office/drawing/2014/main" id="{0920CF09-F315-4EC0-8FB4-EA86E6F923BC}"/>
              </a:ext>
            </a:extLst>
          </p:cNvPr>
          <p:cNvSpPr>
            <a:spLocks noGrp="1" noChangeArrowheads="1"/>
          </p:cNvSpPr>
          <p:nvPr>
            <p:ph type="body" sz="half" idx="1"/>
          </p:nvPr>
        </p:nvSpPr>
        <p:spPr>
          <a:xfrm>
            <a:off x="1449084" y="2543175"/>
            <a:ext cx="5471529" cy="2793323"/>
          </a:xfrm>
        </p:spPr>
        <p:txBody>
          <a:bodyPr vert="horz" lIns="91440" tIns="45720" rIns="91440" bIns="45720" rtlCol="0">
            <a:normAutofit/>
          </a:bodyPr>
          <a:lstStyle/>
          <a:p>
            <a:pPr marL="0"/>
            <a:r>
              <a:rPr lang="en-US" sz="2400" dirty="0"/>
              <a:t>For my logistic regression model, I have chosen the Framingham dataset there is  one variable that needs to be predicted and 14 IVS. In this the outcome could be 0 or 1 i.e.; Binary. It is stated as in the table :</a:t>
            </a:r>
          </a:p>
          <a:p>
            <a:pPr marL="0"/>
            <a:endParaRPr lang="en-US" sz="2400" dirty="0"/>
          </a:p>
        </p:txBody>
      </p:sp>
    </p:spTree>
    <p:extLst>
      <p:ext uri="{BB962C8B-B14F-4D97-AF65-F5344CB8AC3E}">
        <p14:creationId xmlns:p14="http://schemas.microsoft.com/office/powerpoint/2010/main" val="442092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9"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0"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3" name="Rectangle 142">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122" name="Rectangle 2">
            <a:extLst>
              <a:ext uri="{FF2B5EF4-FFF2-40B4-BE49-F238E27FC236}">
                <a16:creationId xmlns:a16="http://schemas.microsoft.com/office/drawing/2014/main" id="{2F471C0F-9638-489C-91CC-184EE6E0C750}"/>
              </a:ext>
            </a:extLst>
          </p:cNvPr>
          <p:cNvSpPr>
            <a:spLocks noGrp="1" noChangeArrowheads="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Dataset</a:t>
            </a:r>
            <a:endParaRPr lang="en-US" altLang="en-US" sz="4000" b="1" dirty="0">
              <a:solidFill>
                <a:srgbClr val="FFFFFF"/>
              </a:solidFill>
            </a:endParaRPr>
          </a:p>
        </p:txBody>
      </p:sp>
      <p:sp>
        <p:nvSpPr>
          <p:cNvPr id="4" name="Text Placeholder 3">
            <a:extLst>
              <a:ext uri="{FF2B5EF4-FFF2-40B4-BE49-F238E27FC236}">
                <a16:creationId xmlns:a16="http://schemas.microsoft.com/office/drawing/2014/main" id="{5AC3611A-F05F-4763-9D7E-05833F5C3AC5}"/>
              </a:ext>
            </a:extLst>
          </p:cNvPr>
          <p:cNvSpPr>
            <a:spLocks noGrp="1"/>
          </p:cNvSpPr>
          <p:nvPr>
            <p:ph type="body" sz="half" idx="1"/>
          </p:nvPr>
        </p:nvSpPr>
        <p:spPr/>
        <p:txBody>
          <a:bodyPr/>
          <a:lstStyle/>
          <a:p>
            <a:endParaRPr lang="en-US" dirty="0"/>
          </a:p>
          <a:p>
            <a:pPr marL="0" indent="0">
              <a:buNone/>
            </a:pPr>
            <a:r>
              <a:rPr lang="en-US" dirty="0"/>
              <a:t>Dataset:</a:t>
            </a:r>
            <a:endParaRPr lang="en-IN" dirty="0"/>
          </a:p>
        </p:txBody>
      </p:sp>
      <p:pic>
        <p:nvPicPr>
          <p:cNvPr id="23" name="Content Placeholder 3">
            <a:extLst>
              <a:ext uri="{FF2B5EF4-FFF2-40B4-BE49-F238E27FC236}">
                <a16:creationId xmlns:a16="http://schemas.microsoft.com/office/drawing/2014/main" id="{059A97E1-9A20-4EA3-B824-CC0B0478FB66}"/>
              </a:ext>
            </a:extLst>
          </p:cNvPr>
          <p:cNvPicPr>
            <a:picLocks noGrp="1" noChangeAspect="1"/>
          </p:cNvPicPr>
          <p:nvPr>
            <p:ph idx="1"/>
          </p:nvPr>
        </p:nvPicPr>
        <p:blipFill>
          <a:blip r:embed="rId2"/>
          <a:stretch>
            <a:fillRect/>
          </a:stretch>
        </p:blipFill>
        <p:spPr>
          <a:xfrm>
            <a:off x="1220787" y="2905073"/>
            <a:ext cx="9046851" cy="4032354"/>
          </a:xfrm>
          <a:prstGeom prst="rect">
            <a:avLst/>
          </a:prstGeom>
        </p:spPr>
      </p:pic>
    </p:spTree>
    <p:extLst>
      <p:ext uri="{BB962C8B-B14F-4D97-AF65-F5344CB8AC3E}">
        <p14:creationId xmlns:p14="http://schemas.microsoft.com/office/powerpoint/2010/main" val="2165156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A6378566-5E47-4060-B9AC-A31D63AFBDD7}"/>
              </a:ext>
            </a:extLst>
          </p:cNvPr>
          <p:cNvSpPr>
            <a:spLocks noGrp="1"/>
          </p:cNvSpPr>
          <p:nvPr>
            <p:ph type="title"/>
          </p:nvPr>
        </p:nvSpPr>
        <p:spPr>
          <a:xfrm>
            <a:off x="958506" y="800392"/>
            <a:ext cx="10264697" cy="1212102"/>
          </a:xfrm>
        </p:spPr>
        <p:txBody>
          <a:bodyPr>
            <a:normAutofit/>
          </a:bodyPr>
          <a:lstStyle/>
          <a:p>
            <a:r>
              <a:rPr lang="en-IN" sz="4000" dirty="0">
                <a:solidFill>
                  <a:srgbClr val="FFFFFF"/>
                </a:solidFill>
              </a:rPr>
              <a:t>Hypothesis: To develop a model that determines contracting Coronary heart disease risks.</a:t>
            </a:r>
          </a:p>
        </p:txBody>
      </p:sp>
      <p:sp>
        <p:nvSpPr>
          <p:cNvPr id="3" name="Content Placeholder 2">
            <a:extLst>
              <a:ext uri="{FF2B5EF4-FFF2-40B4-BE49-F238E27FC236}">
                <a16:creationId xmlns:a16="http://schemas.microsoft.com/office/drawing/2014/main" id="{BBC22039-3200-435B-897C-F521200027BF}"/>
              </a:ext>
            </a:extLst>
          </p:cNvPr>
          <p:cNvSpPr>
            <a:spLocks noGrp="1"/>
          </p:cNvSpPr>
          <p:nvPr>
            <p:ph idx="1"/>
          </p:nvPr>
        </p:nvSpPr>
        <p:spPr>
          <a:xfrm>
            <a:off x="1367624" y="2490436"/>
            <a:ext cx="9708995" cy="3567173"/>
          </a:xfrm>
        </p:spPr>
        <p:txBody>
          <a:bodyPr anchor="ctr">
            <a:normAutofit/>
          </a:bodyPr>
          <a:lstStyle/>
          <a:p>
            <a:pPr marL="0" indent="0">
              <a:buNone/>
            </a:pPr>
            <a:r>
              <a:rPr lang="en-IN" sz="1800" dirty="0"/>
              <a:t>Logistic Model:</a:t>
            </a:r>
          </a:p>
          <a:p>
            <a:pPr marL="0" indent="0">
              <a:buNone/>
            </a:pPr>
            <a:r>
              <a:rPr lang="en-IN" sz="1800" dirty="0"/>
              <a:t>The attributes that are risk Factors for the coronary heart disease as my data are :</a:t>
            </a:r>
          </a:p>
          <a:p>
            <a:r>
              <a:rPr lang="en-IN" sz="1800" dirty="0"/>
              <a:t>Smoking</a:t>
            </a:r>
          </a:p>
          <a:p>
            <a:r>
              <a:rPr lang="en-IN" sz="1800" dirty="0"/>
              <a:t>Total Cholesterol level (</a:t>
            </a:r>
            <a:r>
              <a:rPr lang="en-US" sz="1800" dirty="0"/>
              <a:t>TCL-200)</a:t>
            </a:r>
          </a:p>
          <a:p>
            <a:r>
              <a:rPr lang="en-US" sz="1800" dirty="0"/>
              <a:t>Body Mass Index (BMI -25)</a:t>
            </a:r>
          </a:p>
          <a:p>
            <a:r>
              <a:rPr lang="en-US" sz="1800" dirty="0"/>
              <a:t>Gender(1=Male, 0= Female)</a:t>
            </a:r>
          </a:p>
          <a:p>
            <a:r>
              <a:rPr lang="en-US" sz="1800" dirty="0"/>
              <a:t>Age( in years less than 50)</a:t>
            </a:r>
          </a:p>
          <a:p>
            <a:r>
              <a:rPr lang="en-US" sz="1800" dirty="0"/>
              <a:t>Hours of physical activity (weekly)</a:t>
            </a:r>
          </a:p>
          <a:p>
            <a:pPr marL="0" indent="0">
              <a:buNone/>
            </a:pPr>
            <a:r>
              <a:rPr lang="en-IN" sz="1900" dirty="0"/>
              <a:t> </a:t>
            </a:r>
          </a:p>
        </p:txBody>
      </p:sp>
    </p:spTree>
    <p:extLst>
      <p:ext uri="{BB962C8B-B14F-4D97-AF65-F5344CB8AC3E}">
        <p14:creationId xmlns:p14="http://schemas.microsoft.com/office/powerpoint/2010/main" val="2300716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A6378566-5E47-4060-B9AC-A31D63AFBDD7}"/>
              </a:ext>
            </a:extLst>
          </p:cNvPr>
          <p:cNvSpPr>
            <a:spLocks noGrp="1"/>
          </p:cNvSpPr>
          <p:nvPr>
            <p:ph type="title"/>
          </p:nvPr>
        </p:nvSpPr>
        <p:spPr>
          <a:xfrm>
            <a:off x="958506" y="800392"/>
            <a:ext cx="10264697" cy="1212102"/>
          </a:xfrm>
        </p:spPr>
        <p:txBody>
          <a:bodyPr>
            <a:normAutofit/>
          </a:bodyPr>
          <a:lstStyle/>
          <a:p>
            <a:r>
              <a:rPr lang="en-US" sz="4000" dirty="0"/>
              <a:t>Output of Logistic Regression Model</a:t>
            </a:r>
            <a:endParaRPr lang="en-IN" sz="4000" dirty="0">
              <a:solidFill>
                <a:srgbClr val="FFFFFF"/>
              </a:solidFill>
            </a:endParaRPr>
          </a:p>
        </p:txBody>
      </p:sp>
      <p:graphicFrame>
        <p:nvGraphicFramePr>
          <p:cNvPr id="11" name="Table 9">
            <a:extLst>
              <a:ext uri="{FF2B5EF4-FFF2-40B4-BE49-F238E27FC236}">
                <a16:creationId xmlns:a16="http://schemas.microsoft.com/office/drawing/2014/main" id="{4581190F-EE18-434F-A39A-5810AB868F3E}"/>
              </a:ext>
            </a:extLst>
          </p:cNvPr>
          <p:cNvGraphicFramePr>
            <a:graphicFrameLocks noGrp="1"/>
          </p:cNvGraphicFramePr>
          <p:nvPr>
            <p:ph idx="1"/>
            <p:extLst>
              <p:ext uri="{D42A27DB-BD31-4B8C-83A1-F6EECF244321}">
                <p14:modId xmlns:p14="http://schemas.microsoft.com/office/powerpoint/2010/main" val="1231241694"/>
              </p:ext>
            </p:extLst>
          </p:nvPr>
        </p:nvGraphicFramePr>
        <p:xfrm>
          <a:off x="1366838" y="2490788"/>
          <a:ext cx="7580243" cy="6492240"/>
        </p:xfrm>
        <a:graphic>
          <a:graphicData uri="http://schemas.openxmlformats.org/drawingml/2006/table">
            <a:tbl>
              <a:tblPr firstRow="1" bandRow="1">
                <a:tableStyleId>{21E4AEA4-8DFA-4A89-87EB-49C32662AFE0}</a:tableStyleId>
              </a:tblPr>
              <a:tblGrid>
                <a:gridCol w="1809611">
                  <a:extLst>
                    <a:ext uri="{9D8B030D-6E8A-4147-A177-3AD203B41FA5}">
                      <a16:colId xmlns:a16="http://schemas.microsoft.com/office/drawing/2014/main" val="3942863980"/>
                    </a:ext>
                  </a:extLst>
                </a:gridCol>
                <a:gridCol w="1923544">
                  <a:extLst>
                    <a:ext uri="{9D8B030D-6E8A-4147-A177-3AD203B41FA5}">
                      <a16:colId xmlns:a16="http://schemas.microsoft.com/office/drawing/2014/main" val="1874978014"/>
                    </a:ext>
                  </a:extLst>
                </a:gridCol>
                <a:gridCol w="1923544">
                  <a:extLst>
                    <a:ext uri="{9D8B030D-6E8A-4147-A177-3AD203B41FA5}">
                      <a16:colId xmlns:a16="http://schemas.microsoft.com/office/drawing/2014/main" val="1846181184"/>
                    </a:ext>
                  </a:extLst>
                </a:gridCol>
                <a:gridCol w="1923544">
                  <a:extLst>
                    <a:ext uri="{9D8B030D-6E8A-4147-A177-3AD203B41FA5}">
                      <a16:colId xmlns:a16="http://schemas.microsoft.com/office/drawing/2014/main" val="3169044777"/>
                    </a:ext>
                  </a:extLst>
                </a:gridCol>
              </a:tblGrid>
              <a:tr h="530017">
                <a:tc>
                  <a:txBody>
                    <a:bodyPr/>
                    <a:lstStyle/>
                    <a:p>
                      <a:r>
                        <a:rPr lang="en-US" dirty="0"/>
                        <a:t>Risk of Coronary Heart Disease</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052032605"/>
                  </a:ext>
                </a:extLst>
              </a:tr>
              <a:tr h="530017">
                <a:tc>
                  <a:txBody>
                    <a:bodyPr/>
                    <a:lstStyle/>
                    <a:p>
                      <a:r>
                        <a:rPr lang="en-US" dirty="0"/>
                        <a:t>Regression Output</a:t>
                      </a:r>
                      <a:endParaRPr lang="en-IN" dirty="0"/>
                    </a:p>
                  </a:txBody>
                  <a:tcPr/>
                </a:tc>
                <a:tc>
                  <a:txBody>
                    <a:bodyPr/>
                    <a:lstStyle/>
                    <a:p>
                      <a:r>
                        <a:rPr lang="en-US" dirty="0"/>
                        <a:t>Regression Beta</a:t>
                      </a:r>
                      <a:endParaRPr lang="en-IN" dirty="0"/>
                    </a:p>
                  </a:txBody>
                  <a:tcPr/>
                </a:tc>
                <a:tc>
                  <a:txBody>
                    <a:bodyPr/>
                    <a:lstStyle/>
                    <a:p>
                      <a:r>
                        <a:rPr lang="en-US" dirty="0"/>
                        <a:t>             Sig</a:t>
                      </a:r>
                      <a:endParaRPr lang="en-IN" dirty="0"/>
                    </a:p>
                  </a:txBody>
                  <a:tcPr/>
                </a:tc>
                <a:tc>
                  <a:txBody>
                    <a:bodyPr/>
                    <a:lstStyle/>
                    <a:p>
                      <a:r>
                        <a:rPr lang="en-US" dirty="0"/>
                        <a:t>Odds Ratio (Exponential Beta)</a:t>
                      </a:r>
                      <a:endParaRPr lang="en-IN" dirty="0"/>
                    </a:p>
                  </a:txBody>
                  <a:tcPr/>
                </a:tc>
                <a:extLst>
                  <a:ext uri="{0D108BD9-81ED-4DB2-BD59-A6C34878D82A}">
                    <a16:rowId xmlns:a16="http://schemas.microsoft.com/office/drawing/2014/main" val="3540674941"/>
                  </a:ext>
                </a:extLst>
              </a:tr>
              <a:tr h="530017">
                <a:tc>
                  <a:txBody>
                    <a:bodyPr/>
                    <a:lstStyle/>
                    <a:p>
                      <a:pPr marL="0" indent="0">
                        <a:buNone/>
                      </a:pPr>
                      <a:r>
                        <a:rPr lang="en-IN" dirty="0"/>
                        <a:t>Smoking</a:t>
                      </a:r>
                    </a:p>
                    <a:p>
                      <a:endParaRPr lang="en-IN" dirty="0"/>
                    </a:p>
                  </a:txBody>
                  <a:tcPr/>
                </a:tc>
                <a:tc>
                  <a:txBody>
                    <a:bodyPr/>
                    <a:lstStyle/>
                    <a:p>
                      <a:r>
                        <a:rPr lang="en-US" dirty="0"/>
                        <a:t>0.898</a:t>
                      </a:r>
                      <a:endParaRPr lang="en-IN" dirty="0"/>
                    </a:p>
                  </a:txBody>
                  <a:tcPr/>
                </a:tc>
                <a:tc>
                  <a:txBody>
                    <a:bodyPr/>
                    <a:lstStyle/>
                    <a:p>
                      <a:r>
                        <a:rPr lang="en-US" dirty="0"/>
                        <a:t>0.0292</a:t>
                      </a:r>
                      <a:endParaRPr lang="en-IN" dirty="0"/>
                    </a:p>
                  </a:txBody>
                  <a:tcPr/>
                </a:tc>
                <a:tc>
                  <a:txBody>
                    <a:bodyPr/>
                    <a:lstStyle/>
                    <a:p>
                      <a:r>
                        <a:rPr lang="en-US" dirty="0"/>
                        <a:t>2.455</a:t>
                      </a:r>
                      <a:endParaRPr lang="en-IN" dirty="0"/>
                    </a:p>
                  </a:txBody>
                  <a:tcPr/>
                </a:tc>
                <a:extLst>
                  <a:ext uri="{0D108BD9-81ED-4DB2-BD59-A6C34878D82A}">
                    <a16:rowId xmlns:a16="http://schemas.microsoft.com/office/drawing/2014/main" val="237074504"/>
                  </a:ext>
                </a:extLst>
              </a:tr>
              <a:tr h="757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Total Cholesterol level (</a:t>
                      </a:r>
                      <a:r>
                        <a:rPr lang="en-US" dirty="0"/>
                        <a:t>TCL-200)</a:t>
                      </a:r>
                    </a:p>
                    <a:p>
                      <a:endParaRPr lang="en-IN" dirty="0"/>
                    </a:p>
                  </a:txBody>
                  <a:tcPr/>
                </a:tc>
                <a:tc>
                  <a:txBody>
                    <a:bodyPr/>
                    <a:lstStyle/>
                    <a:p>
                      <a:r>
                        <a:rPr lang="en-US" dirty="0"/>
                        <a:t>0.166</a:t>
                      </a:r>
                      <a:endParaRPr lang="en-IN" dirty="0"/>
                    </a:p>
                  </a:txBody>
                  <a:tcPr/>
                </a:tc>
                <a:tc>
                  <a:txBody>
                    <a:bodyPr/>
                    <a:lstStyle/>
                    <a:p>
                      <a:r>
                        <a:rPr lang="en-US" dirty="0"/>
                        <a:t>0.015</a:t>
                      </a:r>
                      <a:endParaRPr lang="en-IN" dirty="0"/>
                    </a:p>
                  </a:txBody>
                  <a:tcPr/>
                </a:tc>
                <a:tc>
                  <a:txBody>
                    <a:bodyPr/>
                    <a:lstStyle/>
                    <a:p>
                      <a:r>
                        <a:rPr lang="en-US" dirty="0"/>
                        <a:t>1.181</a:t>
                      </a:r>
                      <a:endParaRPr lang="en-IN" dirty="0"/>
                    </a:p>
                  </a:txBody>
                  <a:tcPr/>
                </a:tc>
                <a:extLst>
                  <a:ext uri="{0D108BD9-81ED-4DB2-BD59-A6C34878D82A}">
                    <a16:rowId xmlns:a16="http://schemas.microsoft.com/office/drawing/2014/main" val="3021082364"/>
                  </a:ext>
                </a:extLst>
              </a:tr>
              <a:tr h="757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Body Mass Index (BMI -25)</a:t>
                      </a:r>
                    </a:p>
                    <a:p>
                      <a:endParaRPr lang="en-IN" dirty="0"/>
                    </a:p>
                  </a:txBody>
                  <a:tcPr/>
                </a:tc>
                <a:tc>
                  <a:txBody>
                    <a:bodyPr/>
                    <a:lstStyle/>
                    <a:p>
                      <a:r>
                        <a:rPr lang="en-US" dirty="0"/>
                        <a:t>0.058</a:t>
                      </a:r>
                      <a:endParaRPr lang="en-IN" dirty="0"/>
                    </a:p>
                  </a:txBody>
                  <a:tcPr/>
                </a:tc>
                <a:tc>
                  <a:txBody>
                    <a:bodyPr/>
                    <a:lstStyle/>
                    <a:p>
                      <a:r>
                        <a:rPr lang="en-US" dirty="0"/>
                        <a:t>0.120</a:t>
                      </a:r>
                      <a:endParaRPr lang="en-IN" dirty="0"/>
                    </a:p>
                  </a:txBody>
                  <a:tcPr/>
                </a:tc>
                <a:tc>
                  <a:txBody>
                    <a:bodyPr/>
                    <a:lstStyle/>
                    <a:p>
                      <a:r>
                        <a:rPr lang="en-US" dirty="0"/>
                        <a:t>1.060</a:t>
                      </a:r>
                      <a:endParaRPr lang="en-IN" dirty="0"/>
                    </a:p>
                  </a:txBody>
                  <a:tcPr/>
                </a:tc>
                <a:extLst>
                  <a:ext uri="{0D108BD9-81ED-4DB2-BD59-A6C34878D82A}">
                    <a16:rowId xmlns:a16="http://schemas.microsoft.com/office/drawing/2014/main" val="1723660190"/>
                  </a:ext>
                </a:extLst>
              </a:tr>
              <a:tr h="757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Gender(1=Male, 0= Female)</a:t>
                      </a:r>
                    </a:p>
                    <a:p>
                      <a:endParaRPr lang="en-IN" dirty="0"/>
                    </a:p>
                  </a:txBody>
                  <a:tcPr/>
                </a:tc>
                <a:tc>
                  <a:txBody>
                    <a:bodyPr/>
                    <a:lstStyle/>
                    <a:p>
                      <a:r>
                        <a:rPr lang="en-US" dirty="0"/>
                        <a:t>0.028</a:t>
                      </a:r>
                      <a:endParaRPr lang="en-IN" dirty="0"/>
                    </a:p>
                  </a:txBody>
                  <a:tcPr/>
                </a:tc>
                <a:tc>
                  <a:txBody>
                    <a:bodyPr/>
                    <a:lstStyle/>
                    <a:p>
                      <a:r>
                        <a:rPr lang="en-US" dirty="0"/>
                        <a:t>0.038</a:t>
                      </a:r>
                      <a:endParaRPr lang="en-IN" dirty="0"/>
                    </a:p>
                  </a:txBody>
                  <a:tcPr/>
                </a:tc>
                <a:tc>
                  <a:txBody>
                    <a:bodyPr/>
                    <a:lstStyle/>
                    <a:p>
                      <a:r>
                        <a:rPr lang="en-US" dirty="0"/>
                        <a:t>1.028</a:t>
                      </a:r>
                    </a:p>
                  </a:txBody>
                  <a:tcPr/>
                </a:tc>
                <a:extLst>
                  <a:ext uri="{0D108BD9-81ED-4DB2-BD59-A6C34878D82A}">
                    <a16:rowId xmlns:a16="http://schemas.microsoft.com/office/drawing/2014/main" val="3242148612"/>
                  </a:ext>
                </a:extLst>
              </a:tr>
              <a:tr h="757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Age( in years less than 50)</a:t>
                      </a:r>
                    </a:p>
                    <a:p>
                      <a:endParaRPr lang="en-IN" dirty="0"/>
                    </a:p>
                  </a:txBody>
                  <a:tcPr/>
                </a:tc>
                <a:tc>
                  <a:txBody>
                    <a:bodyPr/>
                    <a:lstStyle/>
                    <a:p>
                      <a:r>
                        <a:rPr lang="en-US" dirty="0"/>
                        <a:t>0.024</a:t>
                      </a:r>
                      <a:endParaRPr lang="en-IN" dirty="0"/>
                    </a:p>
                  </a:txBody>
                  <a:tcPr/>
                </a:tc>
                <a:tc>
                  <a:txBody>
                    <a:bodyPr/>
                    <a:lstStyle/>
                    <a:p>
                      <a:r>
                        <a:rPr lang="en-US" dirty="0"/>
                        <a:t>0.024</a:t>
                      </a:r>
                      <a:endParaRPr lang="en-IN" dirty="0"/>
                    </a:p>
                  </a:txBody>
                  <a:tcPr/>
                </a:tc>
                <a:tc>
                  <a:txBody>
                    <a:bodyPr/>
                    <a:lstStyle/>
                    <a:p>
                      <a:r>
                        <a:rPr lang="en-US" dirty="0"/>
                        <a:t>1.024</a:t>
                      </a:r>
                      <a:endParaRPr lang="en-IN" dirty="0"/>
                    </a:p>
                  </a:txBody>
                  <a:tcPr/>
                </a:tc>
                <a:extLst>
                  <a:ext uri="{0D108BD9-81ED-4DB2-BD59-A6C34878D82A}">
                    <a16:rowId xmlns:a16="http://schemas.microsoft.com/office/drawing/2014/main" val="3797201058"/>
                  </a:ext>
                </a:extLst>
              </a:tr>
              <a:tr h="757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Hours of physical activity (weekly)</a:t>
                      </a:r>
                    </a:p>
                    <a:p>
                      <a:endParaRPr lang="en-IN" dirty="0"/>
                    </a:p>
                  </a:txBody>
                  <a:tcPr/>
                </a:tc>
                <a:tc>
                  <a:txBody>
                    <a:bodyPr/>
                    <a:lstStyle/>
                    <a:p>
                      <a:r>
                        <a:rPr lang="en-US" dirty="0"/>
                        <a:t>-1.013</a:t>
                      </a:r>
                      <a:endParaRPr lang="en-IN" dirty="0"/>
                    </a:p>
                  </a:txBody>
                  <a:tcPr/>
                </a:tc>
                <a:tc>
                  <a:txBody>
                    <a:bodyPr/>
                    <a:lstStyle/>
                    <a:p>
                      <a:r>
                        <a:rPr lang="en-US" dirty="0"/>
                        <a:t>0.006</a:t>
                      </a:r>
                      <a:endParaRPr lang="en-IN" dirty="0"/>
                    </a:p>
                  </a:txBody>
                  <a:tcPr/>
                </a:tc>
                <a:tc>
                  <a:txBody>
                    <a:bodyPr/>
                    <a:lstStyle/>
                    <a:p>
                      <a:r>
                        <a:rPr lang="en-US" dirty="0"/>
                        <a:t>0.363</a:t>
                      </a:r>
                      <a:endParaRPr lang="en-IN" dirty="0"/>
                    </a:p>
                  </a:txBody>
                  <a:tcPr/>
                </a:tc>
                <a:extLst>
                  <a:ext uri="{0D108BD9-81ED-4DB2-BD59-A6C34878D82A}">
                    <a16:rowId xmlns:a16="http://schemas.microsoft.com/office/drawing/2014/main" val="3795874507"/>
                  </a:ext>
                </a:extLst>
              </a:tr>
            </a:tbl>
          </a:graphicData>
        </a:graphic>
      </p:graphicFrame>
    </p:spTree>
    <p:extLst>
      <p:ext uri="{BB962C8B-B14F-4D97-AF65-F5344CB8AC3E}">
        <p14:creationId xmlns:p14="http://schemas.microsoft.com/office/powerpoint/2010/main" val="2651860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1064</Words>
  <Application>Microsoft Office PowerPoint</Application>
  <PresentationFormat>Widescreen</PresentationFormat>
  <Paragraphs>75</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Logistic Regression</vt:lpstr>
      <vt:lpstr>Abstract: </vt:lpstr>
      <vt:lpstr>What is Logistic Regression</vt:lpstr>
      <vt:lpstr>PowerPoint Presentation</vt:lpstr>
      <vt:lpstr>Why use logistic regression?</vt:lpstr>
      <vt:lpstr>Example: Predicting Coronary heart disease risks</vt:lpstr>
      <vt:lpstr>Dataset</vt:lpstr>
      <vt:lpstr>Hypothesis: To develop a model that determines contracting Coronary heart disease risks.</vt:lpstr>
      <vt:lpstr>Output of Logistic Regression Model</vt:lpstr>
      <vt:lpstr>PowerPoint Presentation</vt:lpstr>
      <vt:lpstr>Conclusion:</vt:lpstr>
      <vt:lpstr>References</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USER</dc:creator>
  <cp:lastModifiedBy>USER</cp:lastModifiedBy>
  <cp:revision>11</cp:revision>
  <dcterms:created xsi:type="dcterms:W3CDTF">2020-11-21T10:01:00Z</dcterms:created>
  <dcterms:modified xsi:type="dcterms:W3CDTF">2020-11-21T11:17:56Z</dcterms:modified>
</cp:coreProperties>
</file>